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gNMwROH/9lMuLRa6kqHselQM0f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555ed3e4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35555ed3e42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555ed3e42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35555ed3e42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555ed3e4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5555ed3e4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5555ed3e42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35555ed3e42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p:nvPr>
            <p:ph idx="2" type="pic"/>
          </p:nvPr>
        </p:nvSpPr>
        <p:spPr>
          <a:xfrm>
            <a:off x="1792288" y="612775"/>
            <a:ext cx="5486400" cy="4114800"/>
          </a:xfrm>
          <a:prstGeom prst="rect">
            <a:avLst/>
          </a:prstGeom>
          <a:noFill/>
          <a:ln>
            <a:noFill/>
          </a:ln>
        </p:spPr>
      </p:sp>
      <p:sp>
        <p:nvSpPr>
          <p:cNvPr id="64" name="Google Shape;64;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1.pn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9.jp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1" Type="http://schemas.openxmlformats.org/officeDocument/2006/relationships/hyperlink" Target="https://www.acer.europa.eu/" TargetMode="External"/><Relationship Id="rId10" Type="http://schemas.openxmlformats.org/officeDocument/2006/relationships/hyperlink" Target="https://www.reuters.com" TargetMode="External"/><Relationship Id="rId13" Type="http://schemas.openxmlformats.org/officeDocument/2006/relationships/hyperlink" Target="https://ec.europa.eu/clima/eu-action/climate-strategies-targets/2050-long-term-strategy_en" TargetMode="External"/><Relationship Id="rId12" Type="http://schemas.openxmlformats.org/officeDocument/2006/relationships/hyperlink" Target="https://www.irena.org/"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ec.europa.eu/commission/presscorner/detail/en/ip_19_6691" TargetMode="External"/><Relationship Id="rId4" Type="http://schemas.openxmlformats.org/officeDocument/2006/relationships/hyperlink" Target="https://ec.europa.eu/clima/eu-action/european-green-deal/fit-55_en" TargetMode="External"/><Relationship Id="rId9" Type="http://schemas.openxmlformats.org/officeDocument/2006/relationships/hyperlink" Target="https://www.wri.org/" TargetMode="External"/><Relationship Id="rId15" Type="http://schemas.openxmlformats.org/officeDocument/2006/relationships/hyperlink" Target="https://www.eea.europa.eu/" TargetMode="External"/><Relationship Id="rId14" Type="http://schemas.openxmlformats.org/officeDocument/2006/relationships/hyperlink" Target="https://www.iea.org/" TargetMode="External"/><Relationship Id="rId17" Type="http://schemas.openxmlformats.org/officeDocument/2006/relationships/image" Target="../media/image3.png"/><Relationship Id="rId16" Type="http://schemas.openxmlformats.org/officeDocument/2006/relationships/hyperlink" Target="https://about.bnef.com" TargetMode="External"/><Relationship Id="rId5" Type="http://schemas.openxmlformats.org/officeDocument/2006/relationships/hyperlink" Target="https://energy.ec.europa.eu/system/files/2022-08/de_final_necp_main_en.pdf" TargetMode="External"/><Relationship Id="rId6" Type="http://schemas.openxmlformats.org/officeDocument/2006/relationships/hyperlink" Target="https://www.agora-energiewende.de/" TargetMode="External"/><Relationship Id="rId18" Type="http://schemas.openxmlformats.org/officeDocument/2006/relationships/image" Target="../media/image5.png"/><Relationship Id="rId7" Type="http://schemas.openxmlformats.org/officeDocument/2006/relationships/hyperlink" Target="https://www.bmwk.de/" TargetMode="External"/><Relationship Id="rId8" Type="http://schemas.openxmlformats.org/officeDocument/2006/relationships/hyperlink" Target="https://ens.dk" TargetMode="External"/></Relationships>
</file>

<file path=ppt/slides/_rels/slide24.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9.jp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212282" y="3023325"/>
            <a:ext cx="15789150" cy="1666951"/>
            <a:chOff x="0" y="-228600"/>
            <a:chExt cx="21052200" cy="2222602"/>
          </a:xfrm>
        </p:grpSpPr>
        <p:sp>
          <p:nvSpPr>
            <p:cNvPr id="85" name="Google Shape;85;p1"/>
            <p:cNvSpPr/>
            <p:nvPr/>
          </p:nvSpPr>
          <p:spPr>
            <a:xfrm>
              <a:off x="0" y="0"/>
              <a:ext cx="21052200" cy="1994002"/>
            </a:xfrm>
            <a:custGeom>
              <a:rect b="b" l="l" r="r" t="t"/>
              <a:pathLst>
                <a:path extrusionOk="0" h="1994002" w="21052200">
                  <a:moveTo>
                    <a:pt x="0" y="0"/>
                  </a:moveTo>
                  <a:lnTo>
                    <a:pt x="21052200" y="0"/>
                  </a:lnTo>
                  <a:lnTo>
                    <a:pt x="21052200" y="1994002"/>
                  </a:lnTo>
                  <a:lnTo>
                    <a:pt x="0" y="1994002"/>
                  </a:lnTo>
                  <a:close/>
                </a:path>
              </a:pathLst>
            </a:custGeom>
            <a:solidFill>
              <a:srgbClr val="000000">
                <a:alpha val="0"/>
              </a:srgbClr>
            </a:solidFill>
            <a:ln>
              <a:noFill/>
            </a:ln>
          </p:spPr>
        </p:sp>
        <p:sp>
          <p:nvSpPr>
            <p:cNvPr id="86" name="Google Shape;86;p1"/>
            <p:cNvSpPr txBox="1"/>
            <p:nvPr/>
          </p:nvSpPr>
          <p:spPr>
            <a:xfrm>
              <a:off x="0" y="-228600"/>
              <a:ext cx="21052200" cy="2222602"/>
            </a:xfrm>
            <a:prstGeom prst="rect">
              <a:avLst/>
            </a:prstGeom>
            <a:noFill/>
            <a:ln>
              <a:noFill/>
            </a:ln>
          </p:spPr>
          <p:txBody>
            <a:bodyPr anchorCtr="0" anchor="t" bIns="0" lIns="0" spcFirstLastPara="1" rIns="0" wrap="square" tIns="0">
              <a:noAutofit/>
            </a:bodyPr>
            <a:lstStyle/>
            <a:p>
              <a:pPr indent="0" lvl="0" marL="0" marR="0" rtl="0" algn="ctr">
                <a:lnSpc>
                  <a:spcPct val="128395"/>
                </a:lnSpc>
                <a:spcBef>
                  <a:spcPts val="0"/>
                </a:spcBef>
                <a:spcAft>
                  <a:spcPts val="0"/>
                </a:spcAft>
                <a:buClr>
                  <a:srgbClr val="000000"/>
                </a:buClr>
                <a:buSzPts val="8100"/>
                <a:buFont typeface="Arial"/>
                <a:buNone/>
              </a:pPr>
              <a:r>
                <a:rPr b="1" lang="en-US" sz="7200">
                  <a:solidFill>
                    <a:srgbClr val="0E3B44"/>
                  </a:solidFill>
                </a:rPr>
                <a:t>Energie und Statistik in Europa</a:t>
              </a:r>
              <a:endParaRPr b="0" i="0" sz="500" u="none" cap="none" strike="noStrike">
                <a:solidFill>
                  <a:srgbClr val="000000"/>
                </a:solidFill>
                <a:latin typeface="Arial"/>
                <a:ea typeface="Arial"/>
                <a:cs typeface="Arial"/>
                <a:sym typeface="Arial"/>
              </a:endParaRPr>
            </a:p>
          </p:txBody>
        </p:sp>
      </p:grpSp>
      <p:grpSp>
        <p:nvGrpSpPr>
          <p:cNvPr id="87" name="Google Shape;87;p1"/>
          <p:cNvGrpSpPr/>
          <p:nvPr/>
        </p:nvGrpSpPr>
        <p:grpSpPr>
          <a:xfrm>
            <a:off x="2287948" y="4968900"/>
            <a:ext cx="13918951" cy="2674575"/>
            <a:chOff x="0" y="-114300"/>
            <a:chExt cx="18558601" cy="3566100"/>
          </a:xfrm>
        </p:grpSpPr>
        <p:sp>
          <p:nvSpPr>
            <p:cNvPr id="88" name="Google Shape;88;p1"/>
            <p:cNvSpPr/>
            <p:nvPr/>
          </p:nvSpPr>
          <p:spPr>
            <a:xfrm>
              <a:off x="0" y="0"/>
              <a:ext cx="18558601" cy="3451800"/>
            </a:xfrm>
            <a:custGeom>
              <a:rect b="b" l="l" r="r" t="t"/>
              <a:pathLst>
                <a:path extrusionOk="0" h="3451800" w="18558601">
                  <a:moveTo>
                    <a:pt x="0" y="0"/>
                  </a:moveTo>
                  <a:lnTo>
                    <a:pt x="18558601" y="0"/>
                  </a:lnTo>
                  <a:lnTo>
                    <a:pt x="18558601" y="3451800"/>
                  </a:lnTo>
                  <a:lnTo>
                    <a:pt x="0" y="3451800"/>
                  </a:lnTo>
                  <a:close/>
                </a:path>
              </a:pathLst>
            </a:custGeom>
            <a:solidFill>
              <a:srgbClr val="000000">
                <a:alpha val="0"/>
              </a:srgbClr>
            </a:solidFill>
            <a:ln>
              <a:noFill/>
            </a:ln>
          </p:spPr>
        </p:sp>
        <p:sp>
          <p:nvSpPr>
            <p:cNvPr id="89" name="Google Shape;89;p1"/>
            <p:cNvSpPr txBox="1"/>
            <p:nvPr/>
          </p:nvSpPr>
          <p:spPr>
            <a:xfrm>
              <a:off x="0" y="-114300"/>
              <a:ext cx="18558600" cy="3566100"/>
            </a:xfrm>
            <a:prstGeom prst="rect">
              <a:avLst/>
            </a:prstGeom>
            <a:noFill/>
            <a:ln>
              <a:noFill/>
            </a:ln>
          </p:spPr>
          <p:txBody>
            <a:bodyPr anchorCtr="0" anchor="t" bIns="0" lIns="0" spcFirstLastPara="1" rIns="0" wrap="square" tIns="0">
              <a:noAutofit/>
            </a:bodyPr>
            <a:lstStyle/>
            <a:p>
              <a:pPr indent="0" lvl="0" marL="0" marR="0" rtl="0" algn="ctr">
                <a:lnSpc>
                  <a:spcPct val="128380"/>
                </a:lnSpc>
                <a:spcBef>
                  <a:spcPts val="0"/>
                </a:spcBef>
                <a:spcAft>
                  <a:spcPts val="0"/>
                </a:spcAft>
                <a:buClr>
                  <a:srgbClr val="000000"/>
                </a:buClr>
                <a:buSzPts val="4200"/>
                <a:buFont typeface="Arial"/>
                <a:buNone/>
              </a:pPr>
              <a:r>
                <a:rPr b="1" lang="en-US" sz="3800">
                  <a:solidFill>
                    <a:srgbClr val="0E3B44"/>
                  </a:solidFill>
                </a:rPr>
                <a:t>Aktueller Stand und Auswirkungen der Energiepolitik auf die Statistik unter Berücksichtigung der Fahrpläne bis 2050</a:t>
              </a:r>
              <a:endParaRPr b="0" i="0" sz="1000" u="none" cap="none" strike="noStrike">
                <a:solidFill>
                  <a:srgbClr val="000000"/>
                </a:solidFill>
                <a:latin typeface="Arial"/>
                <a:ea typeface="Arial"/>
                <a:cs typeface="Arial"/>
                <a:sym typeface="Arial"/>
              </a:endParaRPr>
            </a:p>
            <a:p>
              <a:pPr indent="0" lvl="0" marL="0" marR="0" rtl="0" algn="l">
                <a:lnSpc>
                  <a:spcPct val="64190"/>
                </a:lnSpc>
                <a:spcBef>
                  <a:spcPts val="0"/>
                </a:spcBef>
                <a:spcAft>
                  <a:spcPts val="0"/>
                </a:spcAft>
                <a:buClr>
                  <a:srgbClr val="000000"/>
                </a:buClr>
                <a:buSzPts val="4200"/>
                <a:buFont typeface="Arial"/>
                <a:buNone/>
              </a:pPr>
              <a:r>
                <a:t/>
              </a:r>
              <a:endParaRPr b="1" i="0" sz="4200" u="none" cap="none" strike="noStrike">
                <a:solidFill>
                  <a:srgbClr val="0E3B44"/>
                </a:solidFill>
                <a:latin typeface="Arial"/>
                <a:ea typeface="Arial"/>
                <a:cs typeface="Arial"/>
                <a:sym typeface="Arial"/>
              </a:endParaRPr>
            </a:p>
            <a:p>
              <a:pPr indent="0" lvl="0" marL="0" marR="0" rtl="0" algn="ctr">
                <a:lnSpc>
                  <a:spcPct val="64190"/>
                </a:lnSpc>
                <a:spcBef>
                  <a:spcPts val="0"/>
                </a:spcBef>
                <a:spcAft>
                  <a:spcPts val="0"/>
                </a:spcAft>
                <a:buClr>
                  <a:srgbClr val="000000"/>
                </a:buClr>
                <a:buSzPts val="4200"/>
                <a:buFont typeface="Arial"/>
                <a:buNone/>
              </a:pPr>
              <a:r>
                <a:t/>
              </a:r>
              <a:endParaRPr b="1" i="0" sz="4200" u="none" cap="none" strike="noStrike">
                <a:solidFill>
                  <a:srgbClr val="0E3B44"/>
                </a:solidFill>
                <a:latin typeface="Arial"/>
                <a:ea typeface="Arial"/>
                <a:cs typeface="Arial"/>
                <a:sym typeface="Arial"/>
              </a:endParaRPr>
            </a:p>
          </p:txBody>
        </p:sp>
      </p:grpSp>
      <p:sp>
        <p:nvSpPr>
          <p:cNvPr id="90" name="Google Shape;90;p1"/>
          <p:cNvSpPr/>
          <p:nvPr/>
        </p:nvSpPr>
        <p:spPr>
          <a:xfrm>
            <a:off x="12813930" y="8806448"/>
            <a:ext cx="920358" cy="920358"/>
          </a:xfrm>
          <a:custGeom>
            <a:rect b="b" l="l" r="r" t="t"/>
            <a:pathLst>
              <a:path extrusionOk="0" h="920358" w="920358">
                <a:moveTo>
                  <a:pt x="0" y="0"/>
                </a:moveTo>
                <a:lnTo>
                  <a:pt x="920358" y="0"/>
                </a:lnTo>
                <a:lnTo>
                  <a:pt x="920358" y="920358"/>
                </a:lnTo>
                <a:lnTo>
                  <a:pt x="0" y="920358"/>
                </a:lnTo>
                <a:lnTo>
                  <a:pt x="0" y="0"/>
                </a:lnTo>
                <a:close/>
              </a:path>
            </a:pathLst>
          </a:custGeom>
          <a:blipFill rotWithShape="1">
            <a:blip r:embed="rId3">
              <a:alphaModFix/>
            </a:blip>
            <a:stretch>
              <a:fillRect b="0" l="0" r="0" t="0"/>
            </a:stretch>
          </a:blipFill>
          <a:ln>
            <a:noFill/>
          </a:ln>
        </p:spPr>
      </p:sp>
      <p:sp>
        <p:nvSpPr>
          <p:cNvPr descr="Immagine che contiene Carattere, testo, Elementi grafici, grafica  Descrizione generata automaticamente" id="91" name="Google Shape;91;p1"/>
          <p:cNvSpPr/>
          <p:nvPr/>
        </p:nvSpPr>
        <p:spPr>
          <a:xfrm>
            <a:off x="11079711" y="9006354"/>
            <a:ext cx="1392555" cy="554355"/>
          </a:xfrm>
          <a:custGeom>
            <a:rect b="b" l="l" r="r" t="t"/>
            <a:pathLst>
              <a:path extrusionOk="0" h="554355" w="1392555">
                <a:moveTo>
                  <a:pt x="0" y="0"/>
                </a:moveTo>
                <a:lnTo>
                  <a:pt x="1392555" y="0"/>
                </a:lnTo>
                <a:lnTo>
                  <a:pt x="1392555" y="554355"/>
                </a:lnTo>
                <a:lnTo>
                  <a:pt x="0" y="554355"/>
                </a:lnTo>
                <a:lnTo>
                  <a:pt x="0" y="0"/>
                </a:lnTo>
                <a:close/>
              </a:path>
            </a:pathLst>
          </a:custGeom>
          <a:blipFill rotWithShape="1">
            <a:blip r:embed="rId4">
              <a:alphaModFix/>
            </a:blip>
            <a:stretch>
              <a:fillRect b="-75" l="0" r="0" t="0"/>
            </a:stretch>
          </a:blipFill>
          <a:ln>
            <a:noFill/>
          </a:ln>
        </p:spPr>
      </p:sp>
      <p:sp>
        <p:nvSpPr>
          <p:cNvPr descr="Immagine che contiene clipart, Elementi grafici, disegno, illustrazione  Descrizione generata automaticamente" id="92" name="Google Shape;92;p1"/>
          <p:cNvSpPr/>
          <p:nvPr/>
        </p:nvSpPr>
        <p:spPr>
          <a:xfrm>
            <a:off x="9931455" y="8806448"/>
            <a:ext cx="697230" cy="825818"/>
          </a:xfrm>
          <a:custGeom>
            <a:rect b="b" l="l" r="r" t="t"/>
            <a:pathLst>
              <a:path extrusionOk="0" h="825818" w="697230">
                <a:moveTo>
                  <a:pt x="0" y="0"/>
                </a:moveTo>
                <a:lnTo>
                  <a:pt x="697230" y="0"/>
                </a:lnTo>
                <a:lnTo>
                  <a:pt x="697230" y="825817"/>
                </a:lnTo>
                <a:lnTo>
                  <a:pt x="0" y="825817"/>
                </a:lnTo>
                <a:lnTo>
                  <a:pt x="0" y="0"/>
                </a:lnTo>
                <a:close/>
              </a:path>
            </a:pathLst>
          </a:custGeom>
          <a:blipFill rotWithShape="1">
            <a:blip r:embed="rId5">
              <a:alphaModFix/>
            </a:blip>
            <a:stretch>
              <a:fillRect b="-1" l="0" r="0" t="0"/>
            </a:stretch>
          </a:blipFill>
          <a:ln>
            <a:noFill/>
          </a:ln>
        </p:spPr>
      </p:sp>
      <p:sp>
        <p:nvSpPr>
          <p:cNvPr descr="Immagine che contiene schermata, Elementi grafici, Carattere, design  Descrizione generata automaticamente" id="93" name="Google Shape;93;p1"/>
          <p:cNvSpPr/>
          <p:nvPr/>
        </p:nvSpPr>
        <p:spPr>
          <a:xfrm>
            <a:off x="8902137" y="8785016"/>
            <a:ext cx="868680" cy="868680"/>
          </a:xfrm>
          <a:custGeom>
            <a:rect b="b" l="l" r="r" t="t"/>
            <a:pathLst>
              <a:path extrusionOk="0" h="868680" w="868680">
                <a:moveTo>
                  <a:pt x="0" y="0"/>
                </a:moveTo>
                <a:lnTo>
                  <a:pt x="868680" y="0"/>
                </a:lnTo>
                <a:lnTo>
                  <a:pt x="868680" y="868680"/>
                </a:lnTo>
                <a:lnTo>
                  <a:pt x="0" y="868680"/>
                </a:lnTo>
                <a:lnTo>
                  <a:pt x="0" y="0"/>
                </a:lnTo>
                <a:close/>
              </a:path>
            </a:pathLst>
          </a:custGeom>
          <a:blipFill rotWithShape="1">
            <a:blip r:embed="rId6">
              <a:alphaModFix/>
            </a:blip>
            <a:stretch>
              <a:fillRect b="0" l="0" r="0" t="0"/>
            </a:stretch>
          </a:blipFill>
          <a:ln>
            <a:noFill/>
          </a:ln>
        </p:spPr>
      </p:sp>
      <p:pic>
        <p:nvPicPr>
          <p:cNvPr descr="Immagine che contiene testo, Carattere, logo, simbolo  Descrizione generata automaticamente" id="94" name="Google Shape;94;p1"/>
          <p:cNvPicPr preferRelativeResize="0"/>
          <p:nvPr/>
        </p:nvPicPr>
        <p:blipFill rotWithShape="1">
          <a:blip r:embed="rId7">
            <a:alphaModFix/>
          </a:blip>
          <a:srcRect b="0" l="0" r="311" t="0"/>
          <a:stretch/>
        </p:blipFill>
        <p:spPr>
          <a:xfrm>
            <a:off x="6716892" y="8918012"/>
            <a:ext cx="1760220" cy="697230"/>
          </a:xfrm>
          <a:prstGeom prst="rect">
            <a:avLst/>
          </a:prstGeom>
          <a:noFill/>
          <a:ln>
            <a:noFill/>
          </a:ln>
        </p:spPr>
      </p:pic>
      <p:sp>
        <p:nvSpPr>
          <p:cNvPr descr="Immagine che contiene testo, Carattere, logo, Elementi grafici  Descrizione generata automaticamente" id="95" name="Google Shape;95;p1"/>
          <p:cNvSpPr/>
          <p:nvPr/>
        </p:nvSpPr>
        <p:spPr>
          <a:xfrm>
            <a:off x="4737544" y="8962180"/>
            <a:ext cx="1577340" cy="514350"/>
          </a:xfrm>
          <a:custGeom>
            <a:rect b="b" l="l" r="r" t="t"/>
            <a:pathLst>
              <a:path extrusionOk="0" h="514350" w="1577340">
                <a:moveTo>
                  <a:pt x="0" y="0"/>
                </a:moveTo>
                <a:lnTo>
                  <a:pt x="1577340" y="0"/>
                </a:lnTo>
                <a:lnTo>
                  <a:pt x="1577340" y="514350"/>
                </a:lnTo>
                <a:lnTo>
                  <a:pt x="0" y="514350"/>
                </a:lnTo>
                <a:lnTo>
                  <a:pt x="0" y="0"/>
                </a:lnTo>
                <a:close/>
              </a:path>
            </a:pathLst>
          </a:custGeom>
          <a:blipFill rotWithShape="1">
            <a:blip r:embed="rId8">
              <a:alphaModFix/>
            </a:blip>
            <a:stretch>
              <a:fillRect b="0" l="0" r="0" t="0"/>
            </a:stretch>
          </a:blipFill>
          <a:ln>
            <a:noFill/>
          </a:ln>
        </p:spPr>
      </p:sp>
      <p:sp>
        <p:nvSpPr>
          <p:cNvPr id="96" name="Google Shape;96;p1"/>
          <p:cNvSpPr/>
          <p:nvPr/>
        </p:nvSpPr>
        <p:spPr>
          <a:xfrm>
            <a:off x="5542341" y="1370112"/>
            <a:ext cx="7203341" cy="1824663"/>
          </a:xfrm>
          <a:custGeom>
            <a:rect b="b" l="l" r="r" t="t"/>
            <a:pathLst>
              <a:path extrusionOk="0" h="1824663" w="7203341">
                <a:moveTo>
                  <a:pt x="0" y="0"/>
                </a:moveTo>
                <a:lnTo>
                  <a:pt x="7203341" y="0"/>
                </a:lnTo>
                <a:lnTo>
                  <a:pt x="7203341" y="1824663"/>
                </a:lnTo>
                <a:lnTo>
                  <a:pt x="0" y="1824663"/>
                </a:lnTo>
                <a:lnTo>
                  <a:pt x="0" y="0"/>
                </a:lnTo>
                <a:close/>
              </a:path>
            </a:pathLst>
          </a:custGeom>
          <a:blipFill rotWithShape="1">
            <a:blip r:embed="rId9">
              <a:alphaModFix/>
            </a:blip>
            <a:stretch>
              <a:fillRect b="-99358" l="0" r="0" t="-63744"/>
            </a:stretch>
          </a:blipFill>
          <a:ln>
            <a:noFill/>
          </a:ln>
        </p:spPr>
      </p:sp>
      <p:sp>
        <p:nvSpPr>
          <p:cNvPr id="97" name="Google Shape;97;p1"/>
          <p:cNvSpPr/>
          <p:nvPr/>
        </p:nvSpPr>
        <p:spPr>
          <a:xfrm>
            <a:off x="0" y="0"/>
            <a:ext cx="2307870" cy="2394550"/>
          </a:xfrm>
          <a:custGeom>
            <a:rect b="b" l="l" r="r" t="t"/>
            <a:pathLst>
              <a:path extrusionOk="0" h="3283839" w="3164967">
                <a:moveTo>
                  <a:pt x="0" y="0"/>
                </a:moveTo>
                <a:lnTo>
                  <a:pt x="3164967" y="0"/>
                </a:lnTo>
                <a:lnTo>
                  <a:pt x="3164967" y="3283839"/>
                </a:lnTo>
                <a:lnTo>
                  <a:pt x="0" y="3283839"/>
                </a:lnTo>
                <a:lnTo>
                  <a:pt x="0" y="0"/>
                </a:lnTo>
                <a:close/>
              </a:path>
            </a:pathLst>
          </a:custGeom>
          <a:blipFill rotWithShape="1">
            <a:blip r:embed="rId10">
              <a:alphaModFix/>
            </a:blip>
            <a:stretch>
              <a:fillRect b="0" l="-1875" r="-1875" t="0"/>
            </a:stretch>
          </a:blipFill>
          <a:ln>
            <a:noFill/>
          </a:ln>
        </p:spPr>
      </p:sp>
      <p:sp>
        <p:nvSpPr>
          <p:cNvPr descr="Blue text on a white background  Description automatically generated" id="98" name="Google Shape;98;p1"/>
          <p:cNvSpPr/>
          <p:nvPr/>
        </p:nvSpPr>
        <p:spPr>
          <a:xfrm>
            <a:off x="13388364" y="435134"/>
            <a:ext cx="4729639" cy="988410"/>
          </a:xfrm>
          <a:custGeom>
            <a:rect b="b" l="l" r="r" t="t"/>
            <a:pathLst>
              <a:path extrusionOk="0" h="1317879" w="6306185">
                <a:moveTo>
                  <a:pt x="0" y="0"/>
                </a:moveTo>
                <a:lnTo>
                  <a:pt x="6306185" y="0"/>
                </a:lnTo>
                <a:lnTo>
                  <a:pt x="6306185" y="1317879"/>
                </a:lnTo>
                <a:lnTo>
                  <a:pt x="0" y="1317879"/>
                </a:lnTo>
                <a:lnTo>
                  <a:pt x="0" y="0"/>
                </a:lnTo>
                <a:close/>
              </a:path>
            </a:pathLst>
          </a:custGeom>
          <a:blipFill rotWithShape="1">
            <a:blip r:embed="rId11">
              <a:alphaModFix/>
            </a:blip>
            <a:stretch>
              <a:fillRect b="-339" l="0" r="0" t="-343"/>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txBox="1"/>
          <p:nvPr/>
        </p:nvSpPr>
        <p:spPr>
          <a:xfrm>
            <a:off x="420225" y="2483075"/>
            <a:ext cx="17139000" cy="6162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500"/>
              <a:t>Das „Fit for 55“-Paket ist Teil des Europäischen Green Deals und zielt darauf ab, die Netto-Treibhausgasemissionen (THG) bis 2030 um mindestens 55 % (im Vergleich zu 1990) zu reduzieren.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Mit der überarbeiteten Richtlinie über erneuerbare Energien wird das EU-Ziel für erneuerbare Energien auf 42,5 % des Gesamtenergieverbrauchs bis 2030 angehoben.</a:t>
            </a:r>
            <a:endParaRPr sz="2500"/>
          </a:p>
          <a:p>
            <a:pPr indent="0" lvl="0" marL="0" rtl="0" algn="l">
              <a:lnSpc>
                <a:spcPct val="115000"/>
              </a:lnSpc>
              <a:spcBef>
                <a:spcPts val="0"/>
              </a:spcBef>
              <a:spcAft>
                <a:spcPts val="0"/>
              </a:spcAft>
              <a:buClr>
                <a:schemeClr val="dk1"/>
              </a:buClr>
              <a:buSzPts val="1100"/>
              <a:buFont typeface="Arial"/>
              <a:buNone/>
            </a:pPr>
            <a:r>
              <a:rPr lang="en-US" sz="2500"/>
              <a:t>Durch zusätzliche Beiträge soll bis 2030 ein Gesamtziel von 45 % des Gesamtenergieverbrauchs erreicht werden.</a:t>
            </a:r>
            <a:endParaRPr sz="2500"/>
          </a:p>
          <a:p>
            <a:pPr indent="0" lvl="0" marL="0" rtl="0" algn="l">
              <a:lnSpc>
                <a:spcPct val="115000"/>
              </a:lnSpc>
              <a:spcBef>
                <a:spcPts val="0"/>
              </a:spcBef>
              <a:spcAft>
                <a:spcPts val="0"/>
              </a:spcAft>
              <a:buClr>
                <a:schemeClr val="dk1"/>
              </a:buClr>
              <a:buSzPts val="1100"/>
              <a:buFont typeface="Arial"/>
              <a:buNone/>
            </a:pPr>
            <a:r>
              <a:rPr lang="en-US" sz="2500"/>
              <a:t>Die Energieeffizienzrichtlinie schreibt eine Senkung des End- und Primärenergieverbrauchs um 13 % bis 2030 vor. </a:t>
            </a:r>
            <a:endParaRPr sz="2500"/>
          </a:p>
          <a:p>
            <a:pPr indent="0" lvl="0" marL="0" rtl="0" algn="l">
              <a:lnSpc>
                <a:spcPct val="115000"/>
              </a:lnSpc>
              <a:spcBef>
                <a:spcPts val="0"/>
              </a:spcBef>
              <a:spcAft>
                <a:spcPts val="0"/>
              </a:spcAft>
              <a:buClr>
                <a:schemeClr val="dk1"/>
              </a:buClr>
              <a:buSzPts val="1100"/>
              <a:buFont typeface="Arial"/>
              <a:buNone/>
            </a:pPr>
            <a:r>
              <a:rPr lang="en-US" sz="2500"/>
              <a:t>Dies beinhaltet strengere Energiesparverpflichtungen für die Mitgliedstaaten, die erhebliche Investitionen in die Energieeffizienz in allen Industriezweigen und Gebäuden erfordern werden.</a:t>
            </a:r>
            <a:endParaRPr sz="2500"/>
          </a:p>
          <a:p>
            <a:pPr indent="0" lvl="0" marL="0" marR="0" rtl="0" algn="l">
              <a:lnSpc>
                <a:spcPct val="108000"/>
              </a:lnSpc>
              <a:spcBef>
                <a:spcPts val="0"/>
              </a:spcBef>
              <a:spcAft>
                <a:spcPts val="0"/>
              </a:spcAft>
              <a:buClr>
                <a:srgbClr val="000000"/>
              </a:buClr>
              <a:buSzPts val="2000"/>
              <a:buFont typeface="Arial"/>
              <a:buNone/>
            </a:pPr>
            <a:r>
              <a:t/>
            </a:r>
            <a:endParaRPr sz="2000"/>
          </a:p>
          <a:p>
            <a:pPr indent="0" lvl="0" marL="0" marR="0" rtl="0" algn="l">
              <a:lnSpc>
                <a:spcPct val="108000"/>
              </a:lnSpc>
              <a:spcBef>
                <a:spcPts val="0"/>
              </a:spcBef>
              <a:spcAft>
                <a:spcPts val="0"/>
              </a:spcAft>
              <a:buClr>
                <a:srgbClr val="000000"/>
              </a:buClr>
              <a:buSzPts val="20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000"/>
              <a:buFont typeface="Arial"/>
              <a:buNone/>
            </a:pPr>
            <a:r>
              <a:rPr lang="en-US" sz="2500"/>
              <a:t>Mit dem Paket wird das Emissionshandelssystem (ETS) auf neue Sektoren wie den Straßenverkehr und Gebäude ausgedehnt, während gleichzeitig die Emissionsobergrenzen insgesamt verschärft werden. Dies soll Anreize für eine sauberere Energienutzung schaffen und die Kosten der Energieerzeugung aus fossilen Brennstoffen erhöhen. </a:t>
            </a:r>
            <a:endParaRPr b="0" i="0" sz="17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000"/>
              <a:buFont typeface="Arial"/>
              <a:buNone/>
            </a:pPr>
            <a:r>
              <a:t/>
            </a:r>
            <a:endParaRPr b="0" i="0" sz="1200" u="none" cap="none" strike="noStrike">
              <a:solidFill>
                <a:srgbClr val="000000"/>
              </a:solidFill>
              <a:latin typeface="Arial"/>
              <a:ea typeface="Arial"/>
              <a:cs typeface="Arial"/>
              <a:sym typeface="Arial"/>
            </a:endParaRPr>
          </a:p>
        </p:txBody>
      </p:sp>
      <p:sp>
        <p:nvSpPr>
          <p:cNvPr descr="Blue text on a white background  Description automatically generated" id="201" name="Google Shape;201;p9"/>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grpSp>
        <p:nvGrpSpPr>
          <p:cNvPr id="202" name="Google Shape;202;p9"/>
          <p:cNvGrpSpPr/>
          <p:nvPr/>
        </p:nvGrpSpPr>
        <p:grpSpPr>
          <a:xfrm>
            <a:off x="0" y="32181"/>
            <a:ext cx="15345718" cy="1773294"/>
            <a:chOff x="0" y="0"/>
            <a:chExt cx="20460957" cy="2364392"/>
          </a:xfrm>
        </p:grpSpPr>
        <p:sp>
          <p:nvSpPr>
            <p:cNvPr id="203" name="Google Shape;203;p9"/>
            <p:cNvSpPr/>
            <p:nvPr/>
          </p:nvSpPr>
          <p:spPr>
            <a:xfrm>
              <a:off x="0" y="0"/>
              <a:ext cx="20460957" cy="2103000"/>
            </a:xfrm>
            <a:custGeom>
              <a:rect b="b" l="l" r="r" t="t"/>
              <a:pathLst>
                <a:path extrusionOk="0" h="2103000" w="20460957">
                  <a:moveTo>
                    <a:pt x="0" y="0"/>
                  </a:moveTo>
                  <a:lnTo>
                    <a:pt x="20460957" y="0"/>
                  </a:lnTo>
                  <a:lnTo>
                    <a:pt x="20460957" y="2103000"/>
                  </a:lnTo>
                  <a:lnTo>
                    <a:pt x="0" y="2103000"/>
                  </a:lnTo>
                  <a:close/>
                </a:path>
              </a:pathLst>
            </a:custGeom>
            <a:solidFill>
              <a:srgbClr val="000000">
                <a:alpha val="0"/>
              </a:srgbClr>
            </a:solidFill>
            <a:ln>
              <a:noFill/>
            </a:ln>
          </p:spPr>
        </p:sp>
        <p:sp>
          <p:nvSpPr>
            <p:cNvPr id="204" name="Google Shape;204;p9"/>
            <p:cNvSpPr txBox="1"/>
            <p:nvPr/>
          </p:nvSpPr>
          <p:spPr>
            <a:xfrm>
              <a:off x="2192833" y="232892"/>
              <a:ext cx="18195300" cy="2131500"/>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2600"/>
                <a:buFont typeface="Arial"/>
                <a:buNone/>
              </a:pPr>
              <a:r>
                <a:rPr b="0" i="0" lang="en-US" sz="3000" u="none" cap="none" strike="noStrike">
                  <a:solidFill>
                    <a:srgbClr val="0E3B44"/>
                  </a:solidFill>
                  <a:latin typeface="Arial"/>
                  <a:ea typeface="Arial"/>
                  <a:cs typeface="Arial"/>
                  <a:sym typeface="Arial"/>
                </a:rPr>
                <a:t> Energy Policies in Europe (European Green Deal, </a:t>
              </a:r>
              <a:r>
                <a:rPr b="1" i="0" lang="en-US" sz="3000" u="none" cap="none" strike="noStrike">
                  <a:solidFill>
                    <a:srgbClr val="0E3B44"/>
                  </a:solidFill>
                  <a:latin typeface="Arial"/>
                  <a:ea typeface="Arial"/>
                  <a:cs typeface="Arial"/>
                  <a:sym typeface="Arial"/>
                </a:rPr>
                <a:t>Fit for 55</a:t>
              </a:r>
              <a:r>
                <a:rPr b="0" i="0" lang="en-US" sz="3000" u="none" cap="none" strike="noStrike">
                  <a:solidFill>
                    <a:srgbClr val="0E3B44"/>
                  </a:solidFill>
                  <a:latin typeface="Arial"/>
                  <a:ea typeface="Arial"/>
                  <a:cs typeface="Arial"/>
                  <a:sym typeface="Arial"/>
                </a:rPr>
                <a:t>, </a:t>
              </a:r>
              <a:r>
                <a:rPr b="1" i="0" lang="en-US" sz="3000" u="none" cap="none" strike="noStrike">
                  <a:solidFill>
                    <a:srgbClr val="0E3B44"/>
                  </a:solidFill>
                  <a:latin typeface="Arial"/>
                  <a:ea typeface="Arial"/>
                  <a:cs typeface="Arial"/>
                  <a:sym typeface="Arial"/>
                </a:rPr>
                <a:t>Renewable Energy Directive</a:t>
              </a:r>
              <a:r>
                <a:rPr b="0" i="0" lang="en-US" sz="3000" u="none" cap="none" strike="noStrike">
                  <a:solidFill>
                    <a:srgbClr val="0E3B44"/>
                  </a:solidFill>
                  <a:latin typeface="Arial"/>
                  <a:ea typeface="Arial"/>
                  <a:cs typeface="Arial"/>
                  <a:sym typeface="Arial"/>
                </a:rPr>
                <a:t> (</a:t>
              </a:r>
              <a:r>
                <a:rPr b="1" i="0" lang="en-US" sz="3000" u="none" cap="none" strike="noStrike">
                  <a:solidFill>
                    <a:srgbClr val="0E3B44"/>
                  </a:solidFill>
                  <a:latin typeface="Arial"/>
                  <a:ea typeface="Arial"/>
                  <a:cs typeface="Arial"/>
                  <a:sym typeface="Arial"/>
                </a:rPr>
                <a:t>RED II</a:t>
              </a:r>
              <a:r>
                <a:rPr b="0" i="0" lang="en-US" sz="3000" u="none" cap="none" strike="noStrike">
                  <a:solidFill>
                    <a:srgbClr val="0E3B44"/>
                  </a:solidFill>
                  <a:latin typeface="Arial"/>
                  <a:ea typeface="Arial"/>
                  <a:cs typeface="Arial"/>
                  <a:sym typeface="Arial"/>
                </a:rPr>
                <a:t>)</a:t>
              </a:r>
              <a:endParaRPr b="0" i="0" u="none" cap="none" strike="noStrike">
                <a:solidFill>
                  <a:srgbClr val="000000"/>
                </a:solidFill>
                <a:latin typeface="Arial"/>
                <a:ea typeface="Arial"/>
                <a:cs typeface="Arial"/>
                <a:sym typeface="Arial"/>
              </a:endParaRPr>
            </a:p>
          </p:txBody>
        </p:sp>
      </p:grpSp>
      <p:sp>
        <p:nvSpPr>
          <p:cNvPr id="205" name="Google Shape;205;p9"/>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5555ed3e42_0_57"/>
          <p:cNvSpPr txBox="1"/>
          <p:nvPr/>
        </p:nvSpPr>
        <p:spPr>
          <a:xfrm>
            <a:off x="420225" y="1934925"/>
            <a:ext cx="17139000" cy="73116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000"/>
              <a:buFont typeface="Arial"/>
              <a:buNone/>
            </a:pPr>
            <a:r>
              <a:t/>
            </a:r>
            <a:endParaRPr b="0" i="0" sz="22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500"/>
              <a:t>Der Mechanismus, der als Carbon Border Adjustment Mechanism (CBAM) bezeichnet wird, stellt sicher, dass Importe in die EU die gleichen Emissionsminderungsstandards erfüllen, und fördert so die weltweite Einführung kohlenstoffärmerer Technologien.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Darüber hinaus wird die Entwicklung von Wasserstoff und anderen kohlenstoffarmen Kraftstoffen sowie der Ausbau der Infrastruktur für erneuerbare Energien wie Wind- und Solarparks erheblich unterstützt.</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Auswirkungen:</a:t>
            </a:r>
            <a:endParaRPr sz="2500"/>
          </a:p>
          <a:p>
            <a:pPr indent="0" lvl="0" marL="0" rtl="0" algn="l">
              <a:lnSpc>
                <a:spcPct val="115000"/>
              </a:lnSpc>
              <a:spcBef>
                <a:spcPts val="0"/>
              </a:spcBef>
              <a:spcAft>
                <a:spcPts val="0"/>
              </a:spcAft>
              <a:buClr>
                <a:schemeClr val="dk1"/>
              </a:buClr>
              <a:buSzPts val="1100"/>
              <a:buFont typeface="Arial"/>
              <a:buNone/>
            </a:pPr>
            <a:r>
              <a:rPr lang="en-US" sz="2500"/>
              <a:t>Für private Haushalte: Die Einbeziehung des Straßenverkehrs und des Heizens in das ETS kann zu höheren Kosten für die Nutzung fossiler Brennstoffe in Haushalten und im Individualverkehr führen, was eine Umstellung auf sauberere Alternativen wie Elektrofahrzeuge und Wärmepumpen begünstigt.</a:t>
            </a:r>
            <a:endParaRPr sz="2500"/>
          </a:p>
          <a:p>
            <a:pPr indent="0" lvl="0" marL="0" rtl="0" algn="l">
              <a:lnSpc>
                <a:spcPct val="115000"/>
              </a:lnSpc>
              <a:spcBef>
                <a:spcPts val="0"/>
              </a:spcBef>
              <a:spcAft>
                <a:spcPts val="0"/>
              </a:spcAft>
              <a:buClr>
                <a:schemeClr val="dk1"/>
              </a:buClr>
              <a:buSzPts val="1100"/>
              <a:buFont typeface="Arial"/>
              <a:buNone/>
            </a:pPr>
            <a:r>
              <a:rPr lang="en-US" sz="2500"/>
              <a:t>Für die Industrie: Die Unternehmen sehen sich einem erhöhten Druck ausgesetzt, durch Investitionen in sauberere Technologien und Verbesserungen der Energieeffizienz den Kohlenstoffausstoß zu verringern.</a:t>
            </a:r>
            <a:endParaRPr sz="2500"/>
          </a:p>
          <a:p>
            <a:pPr indent="0" lvl="0" marL="0" rtl="0" algn="l">
              <a:lnSpc>
                <a:spcPct val="115000"/>
              </a:lnSpc>
              <a:spcBef>
                <a:spcPts val="0"/>
              </a:spcBef>
              <a:spcAft>
                <a:spcPts val="0"/>
              </a:spcAft>
              <a:buClr>
                <a:schemeClr val="dk1"/>
              </a:buClr>
              <a:buSzPts val="1100"/>
              <a:buFont typeface="Arial"/>
              <a:buNone/>
            </a:pPr>
            <a:r>
              <a:rPr lang="en-US" sz="2500"/>
              <a:t>Wirtschaftliche und soziale Auswirkungen: Maßnahmen wie der soziale Klimafonds zielen darauf ab, die wirtschaftliche Belastung durch diese Veränderungen für sozial schwache Haushalte abzufedern.</a:t>
            </a:r>
            <a:endParaRPr sz="2500"/>
          </a:p>
          <a:p>
            <a:pPr indent="0" lvl="0" marL="0" marR="0" rtl="0" algn="l">
              <a:lnSpc>
                <a:spcPct val="108000"/>
              </a:lnSpc>
              <a:spcBef>
                <a:spcPts val="0"/>
              </a:spcBef>
              <a:spcAft>
                <a:spcPts val="0"/>
              </a:spcAft>
              <a:buClr>
                <a:srgbClr val="000000"/>
              </a:buClr>
              <a:buSzPts val="2000"/>
              <a:buFont typeface="Arial"/>
              <a:buNone/>
            </a:pPr>
            <a:r>
              <a:t/>
            </a:r>
            <a:endParaRPr sz="2000"/>
          </a:p>
        </p:txBody>
      </p:sp>
      <p:sp>
        <p:nvSpPr>
          <p:cNvPr descr="Blue text on a white background  Description automatically generated" id="211" name="Google Shape;211;g35555ed3e42_0_57"/>
          <p:cNvSpPr/>
          <p:nvPr/>
        </p:nvSpPr>
        <p:spPr>
          <a:xfrm>
            <a:off x="15291112" y="206850"/>
            <a:ext cx="2907602" cy="613981"/>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0" l="-169" r="-179" t="0"/>
            </a:stretch>
          </a:blipFill>
          <a:ln>
            <a:noFill/>
          </a:ln>
        </p:spPr>
      </p:sp>
      <p:grpSp>
        <p:nvGrpSpPr>
          <p:cNvPr id="212" name="Google Shape;212;g35555ed3e42_0_57"/>
          <p:cNvGrpSpPr/>
          <p:nvPr/>
        </p:nvGrpSpPr>
        <p:grpSpPr>
          <a:xfrm>
            <a:off x="0" y="32181"/>
            <a:ext cx="15345718" cy="1773294"/>
            <a:chOff x="0" y="0"/>
            <a:chExt cx="20460957" cy="2364392"/>
          </a:xfrm>
        </p:grpSpPr>
        <p:sp>
          <p:nvSpPr>
            <p:cNvPr id="213" name="Google Shape;213;g35555ed3e42_0_57"/>
            <p:cNvSpPr/>
            <p:nvPr/>
          </p:nvSpPr>
          <p:spPr>
            <a:xfrm>
              <a:off x="0" y="0"/>
              <a:ext cx="20460957" cy="2103000"/>
            </a:xfrm>
            <a:custGeom>
              <a:rect b="b" l="l" r="r" t="t"/>
              <a:pathLst>
                <a:path extrusionOk="0" h="2103000" w="20460957">
                  <a:moveTo>
                    <a:pt x="0" y="0"/>
                  </a:moveTo>
                  <a:lnTo>
                    <a:pt x="20460957" y="0"/>
                  </a:lnTo>
                  <a:lnTo>
                    <a:pt x="20460957" y="2103000"/>
                  </a:lnTo>
                  <a:lnTo>
                    <a:pt x="0" y="2103000"/>
                  </a:lnTo>
                  <a:close/>
                </a:path>
              </a:pathLst>
            </a:custGeom>
            <a:solidFill>
              <a:srgbClr val="000000">
                <a:alpha val="0"/>
              </a:srgbClr>
            </a:solidFill>
            <a:ln>
              <a:noFill/>
            </a:ln>
          </p:spPr>
        </p:sp>
        <p:sp>
          <p:nvSpPr>
            <p:cNvPr id="214" name="Google Shape;214;g35555ed3e42_0_57"/>
            <p:cNvSpPr txBox="1"/>
            <p:nvPr/>
          </p:nvSpPr>
          <p:spPr>
            <a:xfrm>
              <a:off x="2192833" y="232892"/>
              <a:ext cx="18195300" cy="2131500"/>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2600"/>
                <a:buFont typeface="Arial"/>
                <a:buNone/>
              </a:pPr>
              <a:r>
                <a:rPr b="0" i="0" lang="en-US" sz="3000" u="none" cap="none" strike="noStrike">
                  <a:solidFill>
                    <a:srgbClr val="0E3B44"/>
                  </a:solidFill>
                  <a:latin typeface="Arial"/>
                  <a:ea typeface="Arial"/>
                  <a:cs typeface="Arial"/>
                  <a:sym typeface="Arial"/>
                </a:rPr>
                <a:t> Energy Policies in Europe (European Green Deal, </a:t>
              </a:r>
              <a:r>
                <a:rPr b="1" i="0" lang="en-US" sz="3000" u="none" cap="none" strike="noStrike">
                  <a:solidFill>
                    <a:srgbClr val="0E3B44"/>
                  </a:solidFill>
                  <a:latin typeface="Arial"/>
                  <a:ea typeface="Arial"/>
                  <a:cs typeface="Arial"/>
                  <a:sym typeface="Arial"/>
                </a:rPr>
                <a:t>Fit for 55</a:t>
              </a:r>
              <a:r>
                <a:rPr b="0" i="0" lang="en-US" sz="3000" u="none" cap="none" strike="noStrike">
                  <a:solidFill>
                    <a:srgbClr val="0E3B44"/>
                  </a:solidFill>
                  <a:latin typeface="Arial"/>
                  <a:ea typeface="Arial"/>
                  <a:cs typeface="Arial"/>
                  <a:sym typeface="Arial"/>
                </a:rPr>
                <a:t>, </a:t>
              </a:r>
              <a:r>
                <a:rPr b="1" i="0" lang="en-US" sz="3000" u="none" cap="none" strike="noStrike">
                  <a:solidFill>
                    <a:srgbClr val="0E3B44"/>
                  </a:solidFill>
                  <a:latin typeface="Arial"/>
                  <a:ea typeface="Arial"/>
                  <a:cs typeface="Arial"/>
                  <a:sym typeface="Arial"/>
                </a:rPr>
                <a:t>Renewable Energy Directive</a:t>
              </a:r>
              <a:r>
                <a:rPr b="0" i="0" lang="en-US" sz="3000" u="none" cap="none" strike="noStrike">
                  <a:solidFill>
                    <a:srgbClr val="0E3B44"/>
                  </a:solidFill>
                  <a:latin typeface="Arial"/>
                  <a:ea typeface="Arial"/>
                  <a:cs typeface="Arial"/>
                  <a:sym typeface="Arial"/>
                </a:rPr>
                <a:t> (</a:t>
              </a:r>
              <a:r>
                <a:rPr b="1" i="0" lang="en-US" sz="3000" u="none" cap="none" strike="noStrike">
                  <a:solidFill>
                    <a:srgbClr val="0E3B44"/>
                  </a:solidFill>
                  <a:latin typeface="Arial"/>
                  <a:ea typeface="Arial"/>
                  <a:cs typeface="Arial"/>
                  <a:sym typeface="Arial"/>
                </a:rPr>
                <a:t>RED II</a:t>
              </a:r>
              <a:r>
                <a:rPr b="0" i="0" lang="en-US" sz="3000" u="none" cap="none" strike="noStrike">
                  <a:solidFill>
                    <a:srgbClr val="0E3B44"/>
                  </a:solidFill>
                  <a:latin typeface="Arial"/>
                  <a:ea typeface="Arial"/>
                  <a:cs typeface="Arial"/>
                  <a:sym typeface="Arial"/>
                </a:rPr>
                <a:t>)</a:t>
              </a:r>
              <a:endParaRPr b="0" i="0" u="none" cap="none" strike="noStrike">
                <a:solidFill>
                  <a:srgbClr val="000000"/>
                </a:solidFill>
                <a:latin typeface="Arial"/>
                <a:ea typeface="Arial"/>
                <a:cs typeface="Arial"/>
                <a:sym typeface="Arial"/>
              </a:endParaRPr>
            </a:p>
          </p:txBody>
        </p:sp>
      </p:grpSp>
      <p:sp>
        <p:nvSpPr>
          <p:cNvPr id="215" name="Google Shape;215;g35555ed3e42_0_57"/>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10"/>
          <p:cNvGrpSpPr/>
          <p:nvPr/>
        </p:nvGrpSpPr>
        <p:grpSpPr>
          <a:xfrm>
            <a:off x="2655199" y="206844"/>
            <a:ext cx="12977612" cy="1598681"/>
            <a:chOff x="0" y="-28575"/>
            <a:chExt cx="17303482" cy="2131575"/>
          </a:xfrm>
        </p:grpSpPr>
        <p:sp>
          <p:nvSpPr>
            <p:cNvPr id="221" name="Google Shape;221;p10"/>
            <p:cNvSpPr/>
            <p:nvPr/>
          </p:nvSpPr>
          <p:spPr>
            <a:xfrm>
              <a:off x="0" y="0"/>
              <a:ext cx="17303482" cy="2103000"/>
            </a:xfrm>
            <a:custGeom>
              <a:rect b="b" l="l" r="r" t="t"/>
              <a:pathLst>
                <a:path extrusionOk="0" h="2103000" w="17303482">
                  <a:moveTo>
                    <a:pt x="0" y="0"/>
                  </a:moveTo>
                  <a:lnTo>
                    <a:pt x="17303482" y="0"/>
                  </a:lnTo>
                  <a:lnTo>
                    <a:pt x="17303482" y="2103000"/>
                  </a:lnTo>
                  <a:lnTo>
                    <a:pt x="0" y="2103000"/>
                  </a:lnTo>
                  <a:close/>
                </a:path>
              </a:pathLst>
            </a:custGeom>
            <a:solidFill>
              <a:srgbClr val="000000">
                <a:alpha val="0"/>
              </a:srgbClr>
            </a:solidFill>
            <a:ln>
              <a:noFill/>
            </a:ln>
          </p:spPr>
        </p:sp>
        <p:sp>
          <p:nvSpPr>
            <p:cNvPr id="222" name="Google Shape;222;p10"/>
            <p:cNvSpPr txBox="1"/>
            <p:nvPr/>
          </p:nvSpPr>
          <p:spPr>
            <a:xfrm>
              <a:off x="0" y="-28575"/>
              <a:ext cx="17303481" cy="2131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 Energiepolitische Maßnahmen in Europa (Richtlinie über erneuerbare Energien (RED III))</a:t>
              </a:r>
              <a:endParaRPr b="0" i="0" sz="1400" u="none" cap="none" strike="noStrike">
                <a:solidFill>
                  <a:srgbClr val="000000"/>
                </a:solidFill>
                <a:latin typeface="Arial"/>
                <a:ea typeface="Arial"/>
                <a:cs typeface="Arial"/>
                <a:sym typeface="Arial"/>
              </a:endParaRPr>
            </a:p>
          </p:txBody>
        </p:sp>
      </p:grpSp>
      <p:sp>
        <p:nvSpPr>
          <p:cNvPr id="223" name="Google Shape;223;p10"/>
          <p:cNvSpPr txBox="1"/>
          <p:nvPr/>
        </p:nvSpPr>
        <p:spPr>
          <a:xfrm>
            <a:off x="1028693" y="3274000"/>
            <a:ext cx="16230600" cy="4594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500"/>
              <a:t>Die Erneuerbare-Energien-Richtlinie (RED II) und ihre nachfolgende Überarbeitung RED III sind ein Rahmenwerk, das Innovationen und Investitionen in Technologien für erneuerbare Energien, einschließlich Wind, Sonne und Wasserstoff, fördert und Unternehmen in allen Sektoren neue Möglichkeiten eröffnet. </a:t>
            </a:r>
            <a:endParaRPr sz="2500"/>
          </a:p>
          <a:p>
            <a:pPr indent="0" lvl="0" marL="0" rtl="0" algn="l">
              <a:lnSpc>
                <a:spcPct val="115000"/>
              </a:lnSpc>
              <a:spcBef>
                <a:spcPts val="0"/>
              </a:spcBef>
              <a:spcAft>
                <a:spcPts val="0"/>
              </a:spcAft>
              <a:buClr>
                <a:schemeClr val="dk1"/>
              </a:buClr>
              <a:buSzPts val="1100"/>
              <a:buFont typeface="Arial"/>
              <a:buNone/>
            </a:pPr>
            <a:r>
              <a:rPr lang="en-US" sz="2500"/>
              <a:t>In der RED II wurde ursprünglich ein Ziel von 32 % für den Anteil der erneuerbaren Energien in der EU bis 2030 festgelegt.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Dies wurde im Rahmen der RED III im Jahr 2023 überarbeitet, wobei das verbindliche Ziel auf 42,5 % erhöht und ein zusätzliches Ziel von 45 % angestrebt wurde. </a:t>
            </a:r>
            <a:endParaRPr sz="2500"/>
          </a:p>
          <a:p>
            <a:pPr indent="0" lvl="0" marL="0" rtl="0" algn="l">
              <a:lnSpc>
                <a:spcPct val="115000"/>
              </a:lnSpc>
              <a:spcBef>
                <a:spcPts val="0"/>
              </a:spcBef>
              <a:spcAft>
                <a:spcPts val="0"/>
              </a:spcAft>
              <a:buClr>
                <a:schemeClr val="dk1"/>
              </a:buClr>
              <a:buSzPts val="1100"/>
              <a:buFont typeface="Arial"/>
              <a:buNone/>
            </a:pPr>
            <a:r>
              <a:rPr lang="en-US" sz="2500"/>
              <a:t>Dies spiegelt das Ziel der EU wider, die Treibhausgasemissionen bis 2030 um mindestens 55 % zu reduzieren und bis 2050 Klimaneutralität zu erreichen.</a:t>
            </a:r>
            <a:endParaRPr sz="2500"/>
          </a:p>
          <a:p>
            <a:pPr indent="0" lvl="0" marL="0" marR="0" rtl="0" algn="l">
              <a:lnSpc>
                <a:spcPct val="108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descr="Blue text on a white background  Description automatically generated" id="224" name="Google Shape;224;p10"/>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225" name="Google Shape;225;p10"/>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g35555ed3e42_0_70"/>
          <p:cNvGrpSpPr/>
          <p:nvPr/>
        </p:nvGrpSpPr>
        <p:grpSpPr>
          <a:xfrm>
            <a:off x="2655199" y="206844"/>
            <a:ext cx="12977612" cy="1598681"/>
            <a:chOff x="0" y="-28575"/>
            <a:chExt cx="17303482" cy="2131575"/>
          </a:xfrm>
        </p:grpSpPr>
        <p:sp>
          <p:nvSpPr>
            <p:cNvPr id="231" name="Google Shape;231;g35555ed3e42_0_70"/>
            <p:cNvSpPr/>
            <p:nvPr/>
          </p:nvSpPr>
          <p:spPr>
            <a:xfrm>
              <a:off x="0" y="0"/>
              <a:ext cx="17303482" cy="2103000"/>
            </a:xfrm>
            <a:custGeom>
              <a:rect b="b" l="l" r="r" t="t"/>
              <a:pathLst>
                <a:path extrusionOk="0" h="2103000" w="17303482">
                  <a:moveTo>
                    <a:pt x="0" y="0"/>
                  </a:moveTo>
                  <a:lnTo>
                    <a:pt x="17303482" y="0"/>
                  </a:lnTo>
                  <a:lnTo>
                    <a:pt x="17303482" y="2103000"/>
                  </a:lnTo>
                  <a:lnTo>
                    <a:pt x="0" y="2103000"/>
                  </a:lnTo>
                  <a:close/>
                </a:path>
              </a:pathLst>
            </a:custGeom>
            <a:solidFill>
              <a:srgbClr val="000000">
                <a:alpha val="0"/>
              </a:srgbClr>
            </a:solidFill>
            <a:ln>
              <a:noFill/>
            </a:ln>
          </p:spPr>
        </p:sp>
        <p:sp>
          <p:nvSpPr>
            <p:cNvPr id="232" name="Google Shape;232;g35555ed3e42_0_70"/>
            <p:cNvSpPr txBox="1"/>
            <p:nvPr/>
          </p:nvSpPr>
          <p:spPr>
            <a:xfrm>
              <a:off x="0" y="-28575"/>
              <a:ext cx="17303400" cy="2131500"/>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 Energiepolitische Maßnahmen in Europa (Richtlinie über erneuerbare Energien (RED III))</a:t>
              </a:r>
              <a:endParaRPr b="0" i="0" sz="1400" u="none" cap="none" strike="noStrike">
                <a:solidFill>
                  <a:srgbClr val="000000"/>
                </a:solidFill>
                <a:latin typeface="Arial"/>
                <a:ea typeface="Arial"/>
                <a:cs typeface="Arial"/>
                <a:sym typeface="Arial"/>
              </a:endParaRPr>
            </a:p>
          </p:txBody>
        </p:sp>
      </p:grpSp>
      <p:sp>
        <p:nvSpPr>
          <p:cNvPr id="233" name="Google Shape;233;g35555ed3e42_0_70"/>
          <p:cNvSpPr txBox="1"/>
          <p:nvPr/>
        </p:nvSpPr>
        <p:spPr>
          <a:xfrm>
            <a:off x="1028693" y="1903650"/>
            <a:ext cx="16230600" cy="82773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200"/>
              <a:buFont typeface="Arial"/>
              <a:buNone/>
            </a:pPr>
            <a:r>
              <a:t/>
            </a:r>
            <a:endParaRPr b="1" sz="2500" u="none" cap="none" strike="noStrike">
              <a:solidFill>
                <a:srgbClr val="000000"/>
              </a:solidFill>
              <a:latin typeface="Arial"/>
              <a:ea typeface="Arial"/>
              <a:cs typeface="Arial"/>
              <a:sym typeface="Arial"/>
            </a:endParaRPr>
          </a:p>
          <a:p>
            <a:pPr indent="-387350" lvl="1" marL="914400" rtl="0" algn="l">
              <a:lnSpc>
                <a:spcPct val="115000"/>
              </a:lnSpc>
              <a:spcBef>
                <a:spcPts val="0"/>
              </a:spcBef>
              <a:spcAft>
                <a:spcPts val="0"/>
              </a:spcAft>
              <a:buSzPts val="2500"/>
              <a:buChar char="•"/>
            </a:pPr>
            <a:r>
              <a:rPr lang="en-US" sz="2500"/>
              <a:t>Verkehr: Bis 2030 müssen entweder 29 % der Energie aus erneuerbaren Quellen stammen oder die Treibhausgasintensität muss um 14,5 % gesenkt werden.</a:t>
            </a:r>
            <a:endParaRPr sz="2500"/>
          </a:p>
          <a:p>
            <a:pPr indent="0" lvl="0" marL="0" rtl="0" algn="l">
              <a:lnSpc>
                <a:spcPct val="115000"/>
              </a:lnSpc>
              <a:spcBef>
                <a:spcPts val="0"/>
              </a:spcBef>
              <a:spcAft>
                <a:spcPts val="0"/>
              </a:spcAft>
              <a:buNone/>
            </a:pPr>
            <a:r>
              <a:t/>
            </a:r>
            <a:endParaRPr sz="2500"/>
          </a:p>
          <a:p>
            <a:pPr indent="-387350" lvl="1" marL="914400" rtl="0" algn="l">
              <a:lnSpc>
                <a:spcPct val="115000"/>
              </a:lnSpc>
              <a:spcBef>
                <a:spcPts val="0"/>
              </a:spcBef>
              <a:spcAft>
                <a:spcPts val="0"/>
              </a:spcAft>
              <a:buSzPts val="2500"/>
              <a:buChar char="•"/>
            </a:pPr>
            <a:r>
              <a:rPr lang="en-US" sz="2500"/>
              <a:t>Gebäude: Angestrebt wird ein Anteil von mindestens 49 % erneuerbarer Energien am Energieverbrauch von Gebäuden bis 2030.</a:t>
            </a:r>
            <a:endParaRPr sz="2500"/>
          </a:p>
          <a:p>
            <a:pPr indent="0" lvl="0" marL="0" rtl="0" algn="l">
              <a:lnSpc>
                <a:spcPct val="115000"/>
              </a:lnSpc>
              <a:spcBef>
                <a:spcPts val="0"/>
              </a:spcBef>
              <a:spcAft>
                <a:spcPts val="0"/>
              </a:spcAft>
              <a:buNone/>
            </a:pPr>
            <a:r>
              <a:t/>
            </a:r>
            <a:endParaRPr sz="2500"/>
          </a:p>
          <a:p>
            <a:pPr indent="-387350" lvl="1" marL="914400" rtl="0" algn="l">
              <a:lnSpc>
                <a:spcPct val="115000"/>
              </a:lnSpc>
              <a:spcBef>
                <a:spcPts val="0"/>
              </a:spcBef>
              <a:spcAft>
                <a:spcPts val="0"/>
              </a:spcAft>
              <a:buSzPts val="2500"/>
              <a:buChar char="•"/>
            </a:pPr>
            <a:r>
              <a:rPr lang="en-US" sz="2500"/>
              <a:t>Industrie: Führt jährliche Steigerungen des Einsatzes erneuerbarer Energien für industrielle Prozesse ein und strebt einen Anteil von 42 % erneuerbarer Energien am Wasserstoffverbrauch bis 2030 und 60 % bis 2035 an.</a:t>
            </a:r>
            <a:endParaRPr sz="2500"/>
          </a:p>
          <a:p>
            <a:pPr indent="0" lvl="0" marL="0" rtl="0" algn="l">
              <a:lnSpc>
                <a:spcPct val="115000"/>
              </a:lnSpc>
              <a:spcBef>
                <a:spcPts val="0"/>
              </a:spcBef>
              <a:spcAft>
                <a:spcPts val="0"/>
              </a:spcAft>
              <a:buNone/>
            </a:pPr>
            <a:r>
              <a:t/>
            </a:r>
            <a:endParaRPr sz="2500"/>
          </a:p>
          <a:p>
            <a:pPr indent="-387350" lvl="1" marL="914400" rtl="0" algn="l">
              <a:lnSpc>
                <a:spcPct val="115000"/>
              </a:lnSpc>
              <a:spcBef>
                <a:spcPts val="0"/>
              </a:spcBef>
              <a:spcAft>
                <a:spcPts val="0"/>
              </a:spcAft>
              <a:buSzPts val="2500"/>
              <a:buChar char="•"/>
            </a:pPr>
            <a:r>
              <a:rPr lang="en-US" sz="2500"/>
              <a:t>Bioenergie und Nachhaltigkeit: Verschärfte Nachhaltigkeitskriterien für Biomasse, einschließlich Beschränkungen für die Beschaffung aus ökologisch sensiblen Gebieten und Richtlinien zur Gewährleistung nachhaltiger Erntepraktiken</a:t>
            </a:r>
            <a:endParaRPr sz="2500"/>
          </a:p>
          <a:p>
            <a:pPr indent="0" lvl="0" marL="0" rtl="0" algn="l">
              <a:lnSpc>
                <a:spcPct val="115000"/>
              </a:lnSpc>
              <a:spcBef>
                <a:spcPts val="0"/>
              </a:spcBef>
              <a:spcAft>
                <a:spcPts val="0"/>
              </a:spcAft>
              <a:buNone/>
            </a:pPr>
            <a:r>
              <a:t/>
            </a:r>
            <a:endParaRPr sz="2500"/>
          </a:p>
          <a:p>
            <a:pPr indent="-387350" lvl="1" marL="914400" rtl="0" algn="l">
              <a:lnSpc>
                <a:spcPct val="115000"/>
              </a:lnSpc>
              <a:spcBef>
                <a:spcPts val="0"/>
              </a:spcBef>
              <a:spcAft>
                <a:spcPts val="0"/>
              </a:spcAft>
              <a:buSzPts val="2500"/>
              <a:buChar char="•"/>
            </a:pPr>
            <a:r>
              <a:rPr lang="en-US" sz="2500"/>
              <a:t>Wasserstoff und erneuerbare Kraftstoffe: Schwerpunkt auf erneuerbaren Kraftstoffen nicht-biologischen Ursprungs, wie z. B. Wasserstoff, mit spezifischen Unterzielen für die Integration dieser Kraftstoffe in das Energiesystem.</a:t>
            </a:r>
            <a:endParaRPr sz="2500"/>
          </a:p>
          <a:p>
            <a:pPr indent="0" lvl="0" marL="0" marR="0" rtl="0" algn="l">
              <a:lnSpc>
                <a:spcPct val="108000"/>
              </a:lnSpc>
              <a:spcBef>
                <a:spcPts val="0"/>
              </a:spcBef>
              <a:spcAft>
                <a:spcPts val="0"/>
              </a:spcAft>
              <a:buNone/>
            </a:pPr>
            <a:r>
              <a:t/>
            </a:r>
            <a:endParaRPr i="1" sz="2200"/>
          </a:p>
        </p:txBody>
      </p:sp>
      <p:sp>
        <p:nvSpPr>
          <p:cNvPr descr="Blue text on a white background  Description automatically generated" id="234" name="Google Shape;234;g35555ed3e42_0_70"/>
          <p:cNvSpPr/>
          <p:nvPr/>
        </p:nvSpPr>
        <p:spPr>
          <a:xfrm>
            <a:off x="15291112" y="206850"/>
            <a:ext cx="2907602" cy="613981"/>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0" l="-169" r="-179" t="0"/>
            </a:stretch>
          </a:blipFill>
          <a:ln>
            <a:noFill/>
          </a:ln>
        </p:spPr>
      </p:sp>
      <p:sp>
        <p:nvSpPr>
          <p:cNvPr id="235" name="Google Shape;235;g35555ed3e42_0_70"/>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11"/>
          <p:cNvGrpSpPr/>
          <p:nvPr/>
        </p:nvGrpSpPr>
        <p:grpSpPr>
          <a:xfrm>
            <a:off x="1257300" y="654181"/>
            <a:ext cx="15773400" cy="1598681"/>
            <a:chOff x="0" y="-28575"/>
            <a:chExt cx="21031200" cy="2131575"/>
          </a:xfrm>
        </p:grpSpPr>
        <p:sp>
          <p:nvSpPr>
            <p:cNvPr id="241" name="Google Shape;241;p11"/>
            <p:cNvSpPr/>
            <p:nvPr/>
          </p:nvSpPr>
          <p:spPr>
            <a:xfrm>
              <a:off x="0" y="0"/>
              <a:ext cx="21031200" cy="2103000"/>
            </a:xfrm>
            <a:custGeom>
              <a:rect b="b" l="l" r="r" t="t"/>
              <a:pathLst>
                <a:path extrusionOk="0" h="2103000" w="21031200">
                  <a:moveTo>
                    <a:pt x="0" y="0"/>
                  </a:moveTo>
                  <a:lnTo>
                    <a:pt x="21031200" y="0"/>
                  </a:lnTo>
                  <a:lnTo>
                    <a:pt x="21031200" y="2103000"/>
                  </a:lnTo>
                  <a:lnTo>
                    <a:pt x="0" y="2103000"/>
                  </a:lnTo>
                  <a:close/>
                </a:path>
              </a:pathLst>
            </a:custGeom>
            <a:solidFill>
              <a:srgbClr val="000000">
                <a:alpha val="0"/>
              </a:srgbClr>
            </a:solidFill>
            <a:ln>
              <a:noFill/>
            </a:ln>
          </p:spPr>
        </p:sp>
        <p:sp>
          <p:nvSpPr>
            <p:cNvPr id="242" name="Google Shape;242;p11"/>
            <p:cNvSpPr txBox="1"/>
            <p:nvPr/>
          </p:nvSpPr>
          <p:spPr>
            <a:xfrm>
              <a:off x="0" y="-28575"/>
              <a:ext cx="21031200" cy="2131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 Energiepolitische Maßnahmen in Europa (Ausstieg aus der Kohle und Förderung der Energieeffizienz)</a:t>
              </a:r>
              <a:endParaRPr b="0" i="0" sz="1400" u="none" cap="none" strike="noStrike">
                <a:solidFill>
                  <a:srgbClr val="000000"/>
                </a:solidFill>
                <a:latin typeface="Arial"/>
                <a:ea typeface="Arial"/>
                <a:cs typeface="Arial"/>
                <a:sym typeface="Arial"/>
              </a:endParaRPr>
            </a:p>
          </p:txBody>
        </p:sp>
      </p:grpSp>
      <p:sp>
        <p:nvSpPr>
          <p:cNvPr id="243" name="Google Shape;243;p11"/>
          <p:cNvSpPr/>
          <p:nvPr/>
        </p:nvSpPr>
        <p:spPr>
          <a:xfrm>
            <a:off x="552225" y="2884600"/>
            <a:ext cx="3930518" cy="4490161"/>
          </a:xfrm>
          <a:custGeom>
            <a:rect b="b" l="l" r="r" t="t"/>
            <a:pathLst>
              <a:path extrusionOk="0" h="3718560" w="3470656">
                <a:moveTo>
                  <a:pt x="0" y="0"/>
                </a:moveTo>
                <a:lnTo>
                  <a:pt x="3470656" y="0"/>
                </a:lnTo>
                <a:lnTo>
                  <a:pt x="3470656" y="3718560"/>
                </a:lnTo>
                <a:lnTo>
                  <a:pt x="0" y="3718560"/>
                </a:lnTo>
                <a:lnTo>
                  <a:pt x="0" y="0"/>
                </a:lnTo>
                <a:close/>
              </a:path>
            </a:pathLst>
          </a:custGeom>
          <a:blipFill rotWithShape="1">
            <a:blip r:embed="rId3">
              <a:alphaModFix/>
            </a:blip>
            <a:stretch>
              <a:fillRect b="0" l="0" r="0" t="0"/>
            </a:stretch>
          </a:blipFill>
          <a:ln>
            <a:noFill/>
          </a:ln>
        </p:spPr>
      </p:sp>
      <p:sp>
        <p:nvSpPr>
          <p:cNvPr id="244" name="Google Shape;244;p11"/>
          <p:cNvSpPr txBox="1"/>
          <p:nvPr/>
        </p:nvSpPr>
        <p:spPr>
          <a:xfrm>
            <a:off x="552227" y="3437300"/>
            <a:ext cx="3794100" cy="39651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000"/>
              <a:buFont typeface="Arial"/>
              <a:buNone/>
            </a:pPr>
            <a:r>
              <a:rPr lang="en-US" sz="2000"/>
              <a:t>Der </a:t>
            </a:r>
            <a:r>
              <a:rPr b="1" lang="en-US" sz="2000"/>
              <a:t>EU-Mechanismus für einen gerechten Übergang </a:t>
            </a:r>
            <a:r>
              <a:rPr lang="en-US" sz="2000"/>
              <a:t>(Just Transition Mechanism) bietet finanzielle und technische Unterstützung für kohleabhängige Regionen, um neue Industrien und Infrastrukturen zu entwickeln und einen fairen Übergang für Arbeitnehmer und Gemeinden zu gewährleisten.</a:t>
            </a:r>
            <a:endParaRPr i="0" sz="1400" u="none" cap="none" strike="noStrike">
              <a:solidFill>
                <a:srgbClr val="000000"/>
              </a:solidFill>
            </a:endParaRPr>
          </a:p>
          <a:p>
            <a:pPr indent="0" lvl="0" marL="0" marR="0" rtl="0" algn="ctr">
              <a:lnSpc>
                <a:spcPct val="108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45" name="Google Shape;245;p11"/>
          <p:cNvSpPr/>
          <p:nvPr/>
        </p:nvSpPr>
        <p:spPr>
          <a:xfrm>
            <a:off x="4578550" y="3457550"/>
            <a:ext cx="4495603" cy="4935951"/>
          </a:xfrm>
          <a:custGeom>
            <a:rect b="b" l="l" r="r" t="t"/>
            <a:pathLst>
              <a:path extrusionOk="0" h="4339298" w="4031931">
                <a:moveTo>
                  <a:pt x="0" y="0"/>
                </a:moveTo>
                <a:lnTo>
                  <a:pt x="4031931" y="0"/>
                </a:lnTo>
                <a:lnTo>
                  <a:pt x="4031931" y="4339298"/>
                </a:lnTo>
                <a:lnTo>
                  <a:pt x="0" y="4339298"/>
                </a:lnTo>
                <a:lnTo>
                  <a:pt x="0" y="0"/>
                </a:lnTo>
                <a:close/>
              </a:path>
            </a:pathLst>
          </a:custGeom>
          <a:blipFill rotWithShape="1">
            <a:blip r:embed="rId4">
              <a:alphaModFix/>
            </a:blip>
            <a:stretch>
              <a:fillRect b="0" l="0" r="0" t="0"/>
            </a:stretch>
          </a:blipFill>
          <a:ln>
            <a:noFill/>
          </a:ln>
        </p:spPr>
      </p:sp>
      <p:sp>
        <p:nvSpPr>
          <p:cNvPr id="246" name="Google Shape;246;p11"/>
          <p:cNvSpPr txBox="1"/>
          <p:nvPr/>
        </p:nvSpPr>
        <p:spPr>
          <a:xfrm>
            <a:off x="5112900" y="4278575"/>
            <a:ext cx="3278100" cy="39651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000"/>
              <a:buFont typeface="Arial"/>
              <a:buNone/>
            </a:pPr>
            <a:r>
              <a:rPr b="1" lang="en-US" sz="2000"/>
              <a:t>Energieeffizienz-Richtlinie (EED)</a:t>
            </a:r>
            <a:r>
              <a:rPr lang="en-US" sz="2000"/>
              <a:t>: Die EED legt verbindliche Ziele für die Reduzierung des Energieverbrauchs fest. Die jüngste Aktualisierung zielt darauf ab, den Primärenergieverbrauch bis 2030 um 11,7 % gegenüber den Prognosen für 2020 zu senken.</a:t>
            </a:r>
            <a:endParaRPr i="0" sz="1400" u="none" cap="none" strike="noStrike">
              <a:solidFill>
                <a:srgbClr val="000000"/>
              </a:solidFill>
            </a:endParaRPr>
          </a:p>
          <a:p>
            <a:pPr indent="0" lvl="0" marL="0" marR="0" rtl="0" algn="ctr">
              <a:lnSpc>
                <a:spcPct val="108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47" name="Google Shape;247;p11"/>
          <p:cNvSpPr/>
          <p:nvPr/>
        </p:nvSpPr>
        <p:spPr>
          <a:xfrm>
            <a:off x="9169950" y="4648450"/>
            <a:ext cx="4224308" cy="4221581"/>
          </a:xfrm>
          <a:custGeom>
            <a:rect b="b" l="l" r="r" t="t"/>
            <a:pathLst>
              <a:path extrusionOk="0" h="4221581" w="3929589">
                <a:moveTo>
                  <a:pt x="0" y="0"/>
                </a:moveTo>
                <a:lnTo>
                  <a:pt x="3929589" y="0"/>
                </a:lnTo>
                <a:lnTo>
                  <a:pt x="3929589" y="4221581"/>
                </a:lnTo>
                <a:lnTo>
                  <a:pt x="0" y="4221581"/>
                </a:lnTo>
                <a:lnTo>
                  <a:pt x="0" y="0"/>
                </a:lnTo>
                <a:close/>
              </a:path>
            </a:pathLst>
          </a:custGeom>
          <a:blipFill rotWithShape="1">
            <a:blip r:embed="rId5">
              <a:alphaModFix/>
            </a:blip>
            <a:stretch>
              <a:fillRect b="0" l="0" r="0" t="0"/>
            </a:stretch>
          </a:blipFill>
          <a:ln>
            <a:noFill/>
          </a:ln>
        </p:spPr>
      </p:sp>
      <p:sp>
        <p:nvSpPr>
          <p:cNvPr id="248" name="Google Shape;248;p11"/>
          <p:cNvSpPr txBox="1"/>
          <p:nvPr/>
        </p:nvSpPr>
        <p:spPr>
          <a:xfrm>
            <a:off x="9310151" y="5337125"/>
            <a:ext cx="3929700" cy="3826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b="1" lang="en-US" sz="2000"/>
              <a:t>Initiativen zur Gebäudesanierung: </a:t>
            </a:r>
            <a:endParaRPr b="1" sz="2000"/>
          </a:p>
          <a:p>
            <a:pPr indent="0" lvl="0" marL="0" rtl="0" algn="ctr">
              <a:lnSpc>
                <a:spcPct val="115000"/>
              </a:lnSpc>
              <a:spcBef>
                <a:spcPts val="0"/>
              </a:spcBef>
              <a:spcAft>
                <a:spcPts val="0"/>
              </a:spcAft>
              <a:buClr>
                <a:schemeClr val="dk1"/>
              </a:buClr>
              <a:buSzPts val="1100"/>
              <a:buFont typeface="Arial"/>
              <a:buNone/>
            </a:pPr>
            <a:r>
              <a:rPr lang="en-US" sz="2000"/>
              <a:t>Die EU fördert Nachrüstungen und energieeffiziente Gebäude durch Programme wie die Renovierungswelle, die darauf abzielt, die jährliche energetische Renovierungsrate bis 2030 zu verdoppeln.</a:t>
            </a:r>
            <a:endParaRPr sz="2000"/>
          </a:p>
          <a:p>
            <a:pPr indent="0" lvl="0" marL="0" marR="0" rtl="0" algn="ctr">
              <a:lnSpc>
                <a:spcPct val="108000"/>
              </a:lnSpc>
              <a:spcBef>
                <a:spcPts val="0"/>
              </a:spcBef>
              <a:spcAft>
                <a:spcPts val="0"/>
              </a:spcAft>
              <a:buClr>
                <a:srgbClr val="000000"/>
              </a:buClr>
              <a:buSzPts val="2000"/>
              <a:buFont typeface="Arial"/>
              <a:buNone/>
            </a:pPr>
            <a:r>
              <a:t/>
            </a:r>
            <a:endParaRPr b="1" sz="2000"/>
          </a:p>
          <a:p>
            <a:pPr indent="0" lvl="0" marL="0" marR="0" rtl="0" algn="ctr">
              <a:lnSpc>
                <a:spcPct val="108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49" name="Google Shape;249;p11"/>
          <p:cNvSpPr/>
          <p:nvPr/>
        </p:nvSpPr>
        <p:spPr>
          <a:xfrm rot="1470661">
            <a:off x="14016368" y="3491403"/>
            <a:ext cx="3796512" cy="4473205"/>
          </a:xfrm>
          <a:custGeom>
            <a:rect b="b" l="l" r="r" t="t"/>
            <a:pathLst>
              <a:path extrusionOk="0" h="3786334" w="3579664">
                <a:moveTo>
                  <a:pt x="0" y="0"/>
                </a:moveTo>
                <a:lnTo>
                  <a:pt x="3579664" y="0"/>
                </a:lnTo>
                <a:lnTo>
                  <a:pt x="3579664" y="3786334"/>
                </a:lnTo>
                <a:lnTo>
                  <a:pt x="0" y="3786334"/>
                </a:lnTo>
                <a:lnTo>
                  <a:pt x="0" y="0"/>
                </a:lnTo>
                <a:close/>
              </a:path>
            </a:pathLst>
          </a:custGeom>
          <a:blipFill rotWithShape="1">
            <a:blip r:embed="rId6">
              <a:alphaModFix/>
            </a:blip>
            <a:stretch>
              <a:fillRect b="0" l="0" r="0" t="0"/>
            </a:stretch>
          </a:blipFill>
          <a:ln>
            <a:noFill/>
          </a:ln>
        </p:spPr>
      </p:sp>
      <p:sp>
        <p:nvSpPr>
          <p:cNvPr id="250" name="Google Shape;250;p11"/>
          <p:cNvSpPr txBox="1"/>
          <p:nvPr/>
        </p:nvSpPr>
        <p:spPr>
          <a:xfrm rot="1474866">
            <a:off x="14007750" y="4275464"/>
            <a:ext cx="3464583" cy="330012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000"/>
              <a:buFont typeface="Arial"/>
              <a:buNone/>
            </a:pPr>
            <a:r>
              <a:rPr b="1" lang="en-US" sz="2000"/>
              <a:t>Industrielle Energieeffizienz: </a:t>
            </a:r>
            <a:endParaRPr b="1" sz="2000"/>
          </a:p>
          <a:p>
            <a:pPr indent="0" lvl="0" marL="0" marR="0" rtl="0" algn="ctr">
              <a:lnSpc>
                <a:spcPct val="108000"/>
              </a:lnSpc>
              <a:spcBef>
                <a:spcPts val="0"/>
              </a:spcBef>
              <a:spcAft>
                <a:spcPts val="0"/>
              </a:spcAft>
              <a:buClr>
                <a:srgbClr val="000000"/>
              </a:buClr>
              <a:buSzPts val="2000"/>
              <a:buFont typeface="Arial"/>
              <a:buNone/>
            </a:pPr>
            <a:r>
              <a:rPr lang="en-US" sz="2000"/>
              <a:t>Die Politik ermutigt Unternehmen, energiesparende Technologien und Praktiken einzuführen, und bietet Anreize und finanzielle Unterstützung zur Senkung des Energiebedarfs.</a:t>
            </a:r>
            <a:endParaRPr i="0" sz="1400" u="none" cap="none" strike="noStrike">
              <a:solidFill>
                <a:srgbClr val="000000"/>
              </a:solidFill>
            </a:endParaRPr>
          </a:p>
          <a:p>
            <a:pPr indent="0" lvl="0" marL="0" marR="0" rtl="0" algn="ctr">
              <a:lnSpc>
                <a:spcPct val="108000"/>
              </a:lnSpc>
              <a:spcBef>
                <a:spcPts val="0"/>
              </a:spcBef>
              <a:spcAft>
                <a:spcPts val="0"/>
              </a:spcAft>
              <a:buClr>
                <a:srgbClr val="000000"/>
              </a:buClr>
              <a:buSzPts val="2000"/>
              <a:buFont typeface="Arial"/>
              <a:buNone/>
            </a:pPr>
            <a:r>
              <a:t/>
            </a:r>
            <a:endParaRPr i="0" sz="2000" u="none" cap="none" strike="noStrike">
              <a:solidFill>
                <a:srgbClr val="000000"/>
              </a:solidFill>
            </a:endParaRPr>
          </a:p>
        </p:txBody>
      </p:sp>
      <p:sp>
        <p:nvSpPr>
          <p:cNvPr descr="Blue text on a white background  Description automatically generated" id="251" name="Google Shape;251;p11"/>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7">
              <a:alphaModFix/>
            </a:blip>
            <a:stretch>
              <a:fillRect b="2" l="-173" r="-171" t="0"/>
            </a:stretch>
          </a:blipFill>
          <a:ln>
            <a:noFill/>
          </a:ln>
        </p:spPr>
      </p:sp>
      <p:sp>
        <p:nvSpPr>
          <p:cNvPr id="252" name="Google Shape;252;p11"/>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12"/>
          <p:cNvGrpSpPr/>
          <p:nvPr/>
        </p:nvGrpSpPr>
        <p:grpSpPr>
          <a:xfrm>
            <a:off x="1257300" y="526257"/>
            <a:ext cx="15773400" cy="919181"/>
            <a:chOff x="0" y="-28575"/>
            <a:chExt cx="21031200" cy="1225575"/>
          </a:xfrm>
        </p:grpSpPr>
        <p:sp>
          <p:nvSpPr>
            <p:cNvPr id="258" name="Google Shape;258;p12"/>
            <p:cNvSpPr/>
            <p:nvPr/>
          </p:nvSpPr>
          <p:spPr>
            <a:xfrm>
              <a:off x="0" y="0"/>
              <a:ext cx="21031200" cy="1197000"/>
            </a:xfrm>
            <a:custGeom>
              <a:rect b="b" l="l" r="r" t="t"/>
              <a:pathLst>
                <a:path extrusionOk="0" h="1197000" w="21031200">
                  <a:moveTo>
                    <a:pt x="0" y="0"/>
                  </a:moveTo>
                  <a:lnTo>
                    <a:pt x="21031200" y="0"/>
                  </a:lnTo>
                  <a:lnTo>
                    <a:pt x="21031200" y="1197000"/>
                  </a:lnTo>
                  <a:lnTo>
                    <a:pt x="0" y="1197000"/>
                  </a:lnTo>
                  <a:close/>
                </a:path>
              </a:pathLst>
            </a:custGeom>
            <a:solidFill>
              <a:srgbClr val="000000">
                <a:alpha val="0"/>
              </a:srgbClr>
            </a:solidFill>
            <a:ln>
              <a:noFill/>
            </a:ln>
          </p:spPr>
        </p:sp>
        <p:sp>
          <p:nvSpPr>
            <p:cNvPr id="259" name="Google Shape;259;p12"/>
            <p:cNvSpPr txBox="1"/>
            <p:nvPr/>
          </p:nvSpPr>
          <p:spPr>
            <a:xfrm>
              <a:off x="0" y="-28575"/>
              <a:ext cx="21031200" cy="1225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Datenherausforderungen bei der Verfolgung des Energiewandels</a:t>
              </a:r>
              <a:endParaRPr b="0" i="0" sz="1400" u="none" cap="none" strike="noStrike">
                <a:solidFill>
                  <a:srgbClr val="000000"/>
                </a:solidFill>
                <a:latin typeface="Arial"/>
                <a:ea typeface="Arial"/>
                <a:cs typeface="Arial"/>
                <a:sym typeface="Arial"/>
              </a:endParaRPr>
            </a:p>
          </p:txBody>
        </p:sp>
      </p:grpSp>
      <p:grpSp>
        <p:nvGrpSpPr>
          <p:cNvPr id="260" name="Google Shape;260;p12"/>
          <p:cNvGrpSpPr/>
          <p:nvPr/>
        </p:nvGrpSpPr>
        <p:grpSpPr>
          <a:xfrm>
            <a:off x="480075" y="1712831"/>
            <a:ext cx="16779225" cy="8058826"/>
            <a:chOff x="0" y="-47633"/>
            <a:chExt cx="22372300" cy="10745100"/>
          </a:xfrm>
        </p:grpSpPr>
        <p:sp>
          <p:nvSpPr>
            <p:cNvPr id="261" name="Google Shape;261;p12"/>
            <p:cNvSpPr/>
            <p:nvPr/>
          </p:nvSpPr>
          <p:spPr>
            <a:xfrm>
              <a:off x="0" y="0"/>
              <a:ext cx="21640800" cy="10649712"/>
            </a:xfrm>
            <a:custGeom>
              <a:rect b="b" l="l" r="r" t="t"/>
              <a:pathLst>
                <a:path extrusionOk="0" h="10649712" w="21640800">
                  <a:moveTo>
                    <a:pt x="0" y="0"/>
                  </a:moveTo>
                  <a:lnTo>
                    <a:pt x="21640800" y="0"/>
                  </a:lnTo>
                  <a:lnTo>
                    <a:pt x="21640800" y="10649712"/>
                  </a:lnTo>
                  <a:lnTo>
                    <a:pt x="0" y="10649712"/>
                  </a:lnTo>
                  <a:close/>
                </a:path>
              </a:pathLst>
            </a:custGeom>
            <a:solidFill>
              <a:srgbClr val="000000">
                <a:alpha val="0"/>
              </a:srgbClr>
            </a:solidFill>
            <a:ln>
              <a:noFill/>
            </a:ln>
          </p:spPr>
        </p:sp>
        <p:sp>
          <p:nvSpPr>
            <p:cNvPr id="262" name="Google Shape;262;p12"/>
            <p:cNvSpPr txBox="1"/>
            <p:nvPr/>
          </p:nvSpPr>
          <p:spPr>
            <a:xfrm>
              <a:off x="731500" y="-47633"/>
              <a:ext cx="21640800" cy="1074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i="1" lang="en-US" sz="2200"/>
                <a:t>Bedarf an standardisierter Energieberichterstattung in ganz Europa:</a:t>
              </a:r>
              <a:endParaRPr b="1" i="1" sz="2200"/>
            </a:p>
            <a:p>
              <a:pPr indent="0" lvl="0" marL="0" rtl="0" algn="l">
                <a:lnSpc>
                  <a:spcPct val="115000"/>
                </a:lnSpc>
                <a:spcBef>
                  <a:spcPts val="0"/>
                </a:spcBef>
                <a:spcAft>
                  <a:spcPts val="0"/>
                </a:spcAft>
                <a:buClr>
                  <a:schemeClr val="dk1"/>
                </a:buClr>
                <a:buSzPts val="1100"/>
                <a:buFont typeface="Arial"/>
                <a:buNone/>
              </a:pPr>
              <a:r>
                <a:t/>
              </a:r>
              <a:endParaRPr b="1" i="1" sz="2200"/>
            </a:p>
            <a:p>
              <a:pPr indent="0" lvl="0" marL="0" rtl="0" algn="l">
                <a:lnSpc>
                  <a:spcPct val="115000"/>
                </a:lnSpc>
                <a:spcBef>
                  <a:spcPts val="0"/>
                </a:spcBef>
                <a:spcAft>
                  <a:spcPts val="0"/>
                </a:spcAft>
                <a:buClr>
                  <a:schemeClr val="dk1"/>
                </a:buClr>
                <a:buSzPts val="1100"/>
                <a:buFont typeface="Arial"/>
                <a:buNone/>
              </a:pPr>
              <a:r>
                <a:rPr lang="en-US" sz="2200"/>
                <a:t>In Europa gibt es keinen harmonisierten Rahmen für die Berichterstattung über Energiedaten. </a:t>
              </a:r>
              <a:endParaRPr sz="2200"/>
            </a:p>
            <a:p>
              <a:pPr indent="0" lvl="0" marL="0" rtl="0" algn="l">
                <a:lnSpc>
                  <a:spcPct val="115000"/>
                </a:lnSpc>
                <a:spcBef>
                  <a:spcPts val="0"/>
                </a:spcBef>
                <a:spcAft>
                  <a:spcPts val="0"/>
                </a:spcAft>
                <a:buClr>
                  <a:schemeClr val="dk1"/>
                </a:buClr>
                <a:buSzPts val="1100"/>
                <a:buFont typeface="Arial"/>
                <a:buNone/>
              </a:pPr>
              <a:r>
                <a:rPr lang="en-US" sz="2200"/>
                <a:t>Ohne standardisierte Daten wird es schwierig, Fortschritte zu vergleichen, Ressourcen zuzuweisen und die Einhaltung der EU-weiten Ziele zu gewährleisten. </a:t>
              </a:r>
              <a:endParaRPr sz="2200"/>
            </a:p>
            <a:p>
              <a:pPr indent="0" lvl="0" marL="0" rtl="0" algn="l">
                <a:lnSpc>
                  <a:spcPct val="115000"/>
                </a:lnSpc>
                <a:spcBef>
                  <a:spcPts val="0"/>
                </a:spcBef>
                <a:spcAft>
                  <a:spcPts val="0"/>
                </a:spcAft>
                <a:buClr>
                  <a:schemeClr val="dk1"/>
                </a:buClr>
                <a:buSzPts val="1100"/>
                <a:buFont typeface="Arial"/>
                <a:buNone/>
              </a:pPr>
              <a:r>
                <a:rPr lang="en-US" sz="2200"/>
                <a:t>d.h.: Mögliche Lösungen sind die EU-Durchsetzung eines einheitlichen Berichterstattungssystems, das sich an internationalen Standards orientiert, wie sie von der Internationalen Energieagentur (IEA) vorgeschlagen werden, sowie die Entwicklung einer zentralen EU-Datenbank, die Echtzeitberichte aus den Mitgliedstaaten integriert, um Transparenz und Datengenauigkeit zu verbessern.</a:t>
              </a:r>
              <a:endParaRPr sz="2200"/>
            </a:p>
            <a:p>
              <a:pPr indent="0" lvl="0" marL="0" marR="0" rtl="0" algn="l">
                <a:lnSpc>
                  <a:spcPct val="137958"/>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i="1" lang="en-US" sz="2200"/>
                <a:t>Messung des Wachstums dezentraler Energiesysteme:</a:t>
              </a:r>
              <a:endParaRPr b="1" i="1" sz="2200"/>
            </a:p>
            <a:p>
              <a:pPr indent="0" lvl="0" marL="0" rtl="0" algn="l">
                <a:lnSpc>
                  <a:spcPct val="115000"/>
                </a:lnSpc>
                <a:spcBef>
                  <a:spcPts val="0"/>
                </a:spcBef>
                <a:spcAft>
                  <a:spcPts val="0"/>
                </a:spcAft>
                <a:buClr>
                  <a:schemeClr val="dk1"/>
                </a:buClr>
                <a:buSzPts val="1100"/>
                <a:buFont typeface="Arial"/>
                <a:buNone/>
              </a:pPr>
              <a:r>
                <a:rPr lang="en-US" sz="2200"/>
                <a:t>Das Aufkommen von Prosumern (Einzelpersonen, die sowohl Energie erzeugen als auch verbrauchen) und Erneuerbare-Energien-Gemeinschaften (RECs) macht die Messung dezentraler Energieströme komplex. </a:t>
              </a:r>
              <a:endParaRPr sz="2200"/>
            </a:p>
            <a:p>
              <a:pPr indent="0" lvl="0" marL="0" rtl="0" algn="l">
                <a:lnSpc>
                  <a:spcPct val="115000"/>
                </a:lnSpc>
                <a:spcBef>
                  <a:spcPts val="0"/>
                </a:spcBef>
                <a:spcAft>
                  <a:spcPts val="0"/>
                </a:spcAft>
                <a:buClr>
                  <a:schemeClr val="dk1"/>
                </a:buClr>
                <a:buSzPts val="1100"/>
                <a:buFont typeface="Arial"/>
                <a:buNone/>
              </a:pPr>
              <a:r>
                <a:rPr lang="en-US" sz="2200"/>
                <a:t>Die derzeitigen Systeme erfassen oft nicht die Energiebeiträge in kleinem Maßstab, wie z. B. Solaranlagen auf Dächern oder gemeinschaftlich betriebene Windprojekte. Dies ist wichtig, weil dezentrale Energiesysteme eine entscheidende Rolle bei der Erreichung von Energieunabhängigkeit und Nachhaltigkeit spielen. Daher ist es wichtig, ihr Wachstum zu verstehen, um sie angemessen in die nationalen Netze und die politische Planung zu integrieren. Aus diesem Grund befürworten Experten digitale Lösungen wie intelligente Zähler und Blockchain-basierte Energieverfolgung, um granulare Daten zu dezentralen Systemen zu liefern und Versorgungsunternehmen zu verpflichten, Daten zu Prosumern und RECs als Teil ihrer regulatorischen Verpflichtungen zu melden.</a:t>
              </a:r>
              <a:endParaRPr sz="2200"/>
            </a:p>
            <a:p>
              <a:pPr indent="0" lvl="0" marL="0" marR="0" rtl="0" algn="l">
                <a:lnSpc>
                  <a:spcPct val="137958"/>
                </a:lnSpc>
                <a:spcBef>
                  <a:spcPts val="0"/>
                </a:spcBef>
                <a:spcAft>
                  <a:spcPts val="0"/>
                </a:spcAft>
                <a:buClr>
                  <a:srgbClr val="000000"/>
                </a:buClr>
                <a:buSzPts val="2200"/>
                <a:buFont typeface="Arial"/>
                <a:buNone/>
              </a:pPr>
              <a:r>
                <a:t/>
              </a:r>
              <a:endParaRPr b="1" i="1" sz="2200"/>
            </a:p>
            <a:p>
              <a:pPr indent="0" lvl="0" marL="0" marR="0" rtl="0" algn="l">
                <a:lnSpc>
                  <a:spcPct val="137958"/>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grpSp>
      <p:sp>
        <p:nvSpPr>
          <p:cNvPr descr="Blue text on a white background  Description automatically generated" id="263" name="Google Shape;263;p12"/>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264" name="Google Shape;264;p12"/>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13"/>
          <p:cNvGrpSpPr/>
          <p:nvPr/>
        </p:nvGrpSpPr>
        <p:grpSpPr>
          <a:xfrm>
            <a:off x="1257300" y="526257"/>
            <a:ext cx="15773400" cy="919181"/>
            <a:chOff x="0" y="-28575"/>
            <a:chExt cx="21031200" cy="1225575"/>
          </a:xfrm>
        </p:grpSpPr>
        <p:sp>
          <p:nvSpPr>
            <p:cNvPr id="270" name="Google Shape;270;p13"/>
            <p:cNvSpPr/>
            <p:nvPr/>
          </p:nvSpPr>
          <p:spPr>
            <a:xfrm>
              <a:off x="0" y="0"/>
              <a:ext cx="21031200" cy="1197000"/>
            </a:xfrm>
            <a:custGeom>
              <a:rect b="b" l="l" r="r" t="t"/>
              <a:pathLst>
                <a:path extrusionOk="0" h="1197000" w="21031200">
                  <a:moveTo>
                    <a:pt x="0" y="0"/>
                  </a:moveTo>
                  <a:lnTo>
                    <a:pt x="21031200" y="0"/>
                  </a:lnTo>
                  <a:lnTo>
                    <a:pt x="21031200" y="1197000"/>
                  </a:lnTo>
                  <a:lnTo>
                    <a:pt x="0" y="1197000"/>
                  </a:lnTo>
                  <a:close/>
                </a:path>
              </a:pathLst>
            </a:custGeom>
            <a:solidFill>
              <a:srgbClr val="000000">
                <a:alpha val="0"/>
              </a:srgbClr>
            </a:solidFill>
            <a:ln>
              <a:noFill/>
            </a:ln>
          </p:spPr>
        </p:sp>
        <p:sp>
          <p:nvSpPr>
            <p:cNvPr id="271" name="Google Shape;271;p13"/>
            <p:cNvSpPr txBox="1"/>
            <p:nvPr/>
          </p:nvSpPr>
          <p:spPr>
            <a:xfrm>
              <a:off x="0" y="-28575"/>
              <a:ext cx="21031200" cy="1225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Datenherausforderungen bei der Verfolgung des Energiewandels</a:t>
              </a:r>
              <a:endParaRPr b="0" i="0" sz="1400" u="none" cap="none" strike="noStrike">
                <a:solidFill>
                  <a:srgbClr val="000000"/>
                </a:solidFill>
                <a:latin typeface="Arial"/>
                <a:ea typeface="Arial"/>
                <a:cs typeface="Arial"/>
                <a:sym typeface="Arial"/>
              </a:endParaRPr>
            </a:p>
          </p:txBody>
        </p:sp>
      </p:grpSp>
      <p:grpSp>
        <p:nvGrpSpPr>
          <p:cNvPr id="272" name="Google Shape;272;p13"/>
          <p:cNvGrpSpPr/>
          <p:nvPr/>
        </p:nvGrpSpPr>
        <p:grpSpPr>
          <a:xfrm>
            <a:off x="1028700" y="1874838"/>
            <a:ext cx="16230600" cy="7383462"/>
            <a:chOff x="0" y="-95250"/>
            <a:chExt cx="21640800" cy="9844617"/>
          </a:xfrm>
        </p:grpSpPr>
        <p:sp>
          <p:nvSpPr>
            <p:cNvPr id="273" name="Google Shape;273;p13"/>
            <p:cNvSpPr/>
            <p:nvPr/>
          </p:nvSpPr>
          <p:spPr>
            <a:xfrm>
              <a:off x="0" y="0"/>
              <a:ext cx="21640800" cy="9749366"/>
            </a:xfrm>
            <a:custGeom>
              <a:rect b="b" l="l" r="r" t="t"/>
              <a:pathLst>
                <a:path extrusionOk="0" h="9749366" w="21640800">
                  <a:moveTo>
                    <a:pt x="0" y="0"/>
                  </a:moveTo>
                  <a:lnTo>
                    <a:pt x="21640800" y="0"/>
                  </a:lnTo>
                  <a:lnTo>
                    <a:pt x="21640800" y="9749366"/>
                  </a:lnTo>
                  <a:lnTo>
                    <a:pt x="0" y="9749366"/>
                  </a:lnTo>
                  <a:close/>
                </a:path>
              </a:pathLst>
            </a:custGeom>
            <a:solidFill>
              <a:srgbClr val="000000">
                <a:alpha val="0"/>
              </a:srgbClr>
            </a:solidFill>
            <a:ln>
              <a:noFill/>
            </a:ln>
          </p:spPr>
        </p:sp>
        <p:sp>
          <p:nvSpPr>
            <p:cNvPr id="274" name="Google Shape;274;p13"/>
            <p:cNvSpPr txBox="1"/>
            <p:nvPr/>
          </p:nvSpPr>
          <p:spPr>
            <a:xfrm>
              <a:off x="0" y="-95250"/>
              <a:ext cx="21640800" cy="984461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i="1" lang="en-US" sz="2499"/>
                <a:t>Die Lücke bei der Verfolgung aufstrebender Technologien schließen:</a:t>
              </a:r>
              <a:endParaRPr b="1" i="1" sz="2499"/>
            </a:p>
            <a:p>
              <a:pPr indent="0" lvl="0" marL="0" rtl="0" algn="l">
                <a:lnSpc>
                  <a:spcPct val="115000"/>
                </a:lnSpc>
                <a:spcBef>
                  <a:spcPts val="0"/>
                </a:spcBef>
                <a:spcAft>
                  <a:spcPts val="0"/>
                </a:spcAft>
                <a:buClr>
                  <a:schemeClr val="dk1"/>
                </a:buClr>
                <a:buSzPts val="1100"/>
                <a:buFont typeface="Arial"/>
                <a:buNone/>
              </a:pPr>
              <a:r>
                <a:rPr lang="en-US" sz="2499"/>
                <a:t>Die Daten zur Wasserstoffproduktion und -nutzung sind nach wie vor fragmentiert. </a:t>
              </a:r>
              <a:endParaRPr sz="2499"/>
            </a:p>
            <a:p>
              <a:pPr indent="0" lvl="0" marL="0" rtl="0" algn="l">
                <a:lnSpc>
                  <a:spcPct val="115000"/>
                </a:lnSpc>
                <a:spcBef>
                  <a:spcPts val="0"/>
                </a:spcBef>
                <a:spcAft>
                  <a:spcPts val="0"/>
                </a:spcAft>
                <a:buClr>
                  <a:schemeClr val="dk1"/>
                </a:buClr>
                <a:buSzPts val="1100"/>
                <a:buFont typeface="Arial"/>
                <a:buNone/>
              </a:pPr>
              <a:r>
                <a:rPr lang="en-US" sz="2499"/>
                <a:t>Es gibt keine ausreichende Verfolgung der Wasserstoffversorgungsketten, einschließlich der Herkunft des Wasserstoffs (grün, blau oder grau), der Produktionskosten und der Integration in bestehende Energiesysteme. </a:t>
              </a:r>
              <a:endParaRPr sz="2499"/>
            </a:p>
            <a:p>
              <a:pPr indent="0" lvl="0" marL="0" rtl="0" algn="l">
                <a:lnSpc>
                  <a:spcPct val="115000"/>
                </a:lnSpc>
                <a:spcBef>
                  <a:spcPts val="0"/>
                </a:spcBef>
                <a:spcAft>
                  <a:spcPts val="0"/>
                </a:spcAft>
                <a:buClr>
                  <a:schemeClr val="dk1"/>
                </a:buClr>
                <a:buSzPts val="1100"/>
                <a:buFont typeface="Arial"/>
                <a:buNone/>
              </a:pPr>
              <a:r>
                <a:rPr lang="en-US" sz="2499"/>
                <a:t>Experten haben Lösungen vorgeschlagen, wie z. B. die Einführung spezifischer Berichterstattungspflichten für Wasserstoffprojekte im Rahmen von EU-Richtlinien und eine Zusammenarbeit mit den Interessengruppen der Industrie, um ein Wasserstoffregister zu erstellen, das Produktionsmethoden, Kapazitäten und CO2-Fußabdrücke verfolgt. </a:t>
              </a:r>
              <a:endParaRPr sz="2499"/>
            </a:p>
            <a:p>
              <a:pPr indent="0" lvl="0" marL="0" rtl="0" algn="l">
                <a:lnSpc>
                  <a:spcPct val="115000"/>
                </a:lnSpc>
                <a:spcBef>
                  <a:spcPts val="0"/>
                </a:spcBef>
                <a:spcAft>
                  <a:spcPts val="0"/>
                </a:spcAft>
                <a:buClr>
                  <a:schemeClr val="dk1"/>
                </a:buClr>
                <a:buSzPts val="1100"/>
                <a:buFont typeface="Arial"/>
                <a:buNone/>
              </a:pPr>
              <a:r>
                <a:rPr lang="en-US" sz="2499"/>
                <a:t>d.h.: Ein unterstützendes Instrument könnte die Ausweitung bestehender Plattformen wie der EU-Beobachtungsstelle für Energiestatistiken auf neu entstehende Technologien sein.</a:t>
              </a:r>
              <a:endParaRPr sz="2499"/>
            </a:p>
            <a:p>
              <a:pPr indent="0" lvl="0" marL="0" rtl="0" algn="l">
                <a:lnSpc>
                  <a:spcPct val="115000"/>
                </a:lnSpc>
                <a:spcBef>
                  <a:spcPts val="0"/>
                </a:spcBef>
                <a:spcAft>
                  <a:spcPts val="0"/>
                </a:spcAft>
                <a:buClr>
                  <a:schemeClr val="dk1"/>
                </a:buClr>
                <a:buSzPts val="1100"/>
                <a:buFont typeface="Arial"/>
                <a:buNone/>
              </a:pPr>
              <a:r>
                <a:t/>
              </a:r>
              <a:endParaRPr b="1" i="1" sz="2499"/>
            </a:p>
            <a:p>
              <a:pPr indent="0" lvl="0" marL="0" rtl="0" algn="l">
                <a:lnSpc>
                  <a:spcPct val="115000"/>
                </a:lnSpc>
                <a:spcBef>
                  <a:spcPts val="0"/>
                </a:spcBef>
                <a:spcAft>
                  <a:spcPts val="0"/>
                </a:spcAft>
                <a:buClr>
                  <a:schemeClr val="dk1"/>
                </a:buClr>
                <a:buSzPts val="1100"/>
                <a:buFont typeface="Arial"/>
                <a:buNone/>
              </a:pPr>
              <a:r>
                <a:rPr b="1" i="1" lang="en-US" sz="2499"/>
                <a:t>Schlussfolgerung</a:t>
              </a:r>
              <a:endParaRPr b="1" i="1" sz="2499"/>
            </a:p>
            <a:p>
              <a:pPr indent="0" lvl="0" marL="0" rtl="0" algn="l">
                <a:lnSpc>
                  <a:spcPct val="115000"/>
                </a:lnSpc>
                <a:spcBef>
                  <a:spcPts val="0"/>
                </a:spcBef>
                <a:spcAft>
                  <a:spcPts val="0"/>
                </a:spcAft>
                <a:buClr>
                  <a:schemeClr val="dk1"/>
                </a:buClr>
                <a:buSzPts val="1100"/>
                <a:buFont typeface="Arial"/>
                <a:buNone/>
              </a:pPr>
              <a:r>
                <a:rPr lang="en-US" sz="2499"/>
                <a:t>Die Bewältigung dieser Datenherausforderungen ist für die EU von entscheidender Bedeutung, um die Energiewende wirksam zu überwachen und zu beschleunigen. Eine standardisierte Berichterstattung, eine fortschrittliche Verfolgung dezentraler Systeme und eine solide Überwachung neuer Technologien wie Wasserstoff werden die Entscheidungsfindung verbessern und dazu beitragen, die Klimaziele effizienter zu erreichen.</a:t>
              </a:r>
              <a:endParaRPr sz="2499"/>
            </a:p>
            <a:p>
              <a:pPr indent="0" lvl="0" marL="0" marR="0" rtl="0" algn="l">
                <a:lnSpc>
                  <a:spcPct val="138015"/>
                </a:lnSpc>
                <a:spcBef>
                  <a:spcPts val="0"/>
                </a:spcBef>
                <a:spcAft>
                  <a:spcPts val="0"/>
                </a:spcAft>
                <a:buClr>
                  <a:srgbClr val="000000"/>
                </a:buClr>
                <a:buSzPts val="2499"/>
                <a:buFont typeface="Arial"/>
                <a:buNone/>
              </a:pPr>
              <a:r>
                <a:t/>
              </a:r>
              <a:endParaRPr b="1" i="1" sz="2499"/>
            </a:p>
            <a:p>
              <a:pPr indent="0" lvl="0" marL="0" marR="0" rtl="0" algn="l">
                <a:lnSpc>
                  <a:spcPct val="138015"/>
                </a:lnSpc>
                <a:spcBef>
                  <a:spcPts val="0"/>
                </a:spcBef>
                <a:spcAft>
                  <a:spcPts val="0"/>
                </a:spcAft>
                <a:buClr>
                  <a:srgbClr val="000000"/>
                </a:buClr>
                <a:buSzPts val="2499"/>
                <a:buFont typeface="Arial"/>
                <a:buNone/>
              </a:pPr>
              <a:r>
                <a:t/>
              </a:r>
              <a:endParaRPr b="0" i="0" sz="2499" u="none" cap="none" strike="noStrike">
                <a:solidFill>
                  <a:srgbClr val="000000"/>
                </a:solidFill>
                <a:latin typeface="Arial"/>
                <a:ea typeface="Arial"/>
                <a:cs typeface="Arial"/>
                <a:sym typeface="Arial"/>
              </a:endParaRPr>
            </a:p>
            <a:p>
              <a:pPr indent="0" lvl="0" marL="0" marR="0" rtl="0" algn="l">
                <a:lnSpc>
                  <a:spcPct val="138015"/>
                </a:lnSpc>
                <a:spcBef>
                  <a:spcPts val="0"/>
                </a:spcBef>
                <a:spcAft>
                  <a:spcPts val="0"/>
                </a:spcAft>
                <a:buClr>
                  <a:srgbClr val="000000"/>
                </a:buClr>
                <a:buSzPts val="2499"/>
                <a:buFont typeface="Arial"/>
                <a:buNone/>
              </a:pPr>
              <a:r>
                <a:t/>
              </a:r>
              <a:endParaRPr b="0" i="0" sz="2499" u="none" cap="none" strike="noStrike">
                <a:solidFill>
                  <a:srgbClr val="000000"/>
                </a:solidFill>
                <a:latin typeface="Arial"/>
                <a:ea typeface="Arial"/>
                <a:cs typeface="Arial"/>
                <a:sym typeface="Arial"/>
              </a:endParaRPr>
            </a:p>
            <a:p>
              <a:pPr indent="0" lvl="0" marL="0" marR="0" rtl="0" algn="l">
                <a:lnSpc>
                  <a:spcPct val="138015"/>
                </a:lnSpc>
                <a:spcBef>
                  <a:spcPts val="0"/>
                </a:spcBef>
                <a:spcAft>
                  <a:spcPts val="0"/>
                </a:spcAft>
                <a:buClr>
                  <a:srgbClr val="000000"/>
                </a:buClr>
                <a:buSzPts val="2499"/>
                <a:buFont typeface="Arial"/>
                <a:buNone/>
              </a:pPr>
              <a:r>
                <a:t/>
              </a:r>
              <a:endParaRPr b="0" i="0" sz="2499" u="none" cap="none" strike="noStrike">
                <a:solidFill>
                  <a:srgbClr val="000000"/>
                </a:solidFill>
                <a:latin typeface="Arial"/>
                <a:ea typeface="Arial"/>
                <a:cs typeface="Arial"/>
                <a:sym typeface="Arial"/>
              </a:endParaRPr>
            </a:p>
          </p:txBody>
        </p:sp>
      </p:grpSp>
      <p:sp>
        <p:nvSpPr>
          <p:cNvPr descr="Blue text on a white background  Description automatically generated" id="275" name="Google Shape;275;p13"/>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276" name="Google Shape;276;p13"/>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4"/>
          <p:cNvGrpSpPr/>
          <p:nvPr/>
        </p:nvGrpSpPr>
        <p:grpSpPr>
          <a:xfrm>
            <a:off x="3840026" y="185419"/>
            <a:ext cx="12353080" cy="1114031"/>
            <a:chOff x="0" y="-28575"/>
            <a:chExt cx="16470774" cy="1485375"/>
          </a:xfrm>
        </p:grpSpPr>
        <p:sp>
          <p:nvSpPr>
            <p:cNvPr id="282" name="Google Shape;282;p14"/>
            <p:cNvSpPr/>
            <p:nvPr/>
          </p:nvSpPr>
          <p:spPr>
            <a:xfrm>
              <a:off x="0" y="0"/>
              <a:ext cx="16470774" cy="1456800"/>
            </a:xfrm>
            <a:custGeom>
              <a:rect b="b" l="l" r="r" t="t"/>
              <a:pathLst>
                <a:path extrusionOk="0" h="1456800" w="16470774">
                  <a:moveTo>
                    <a:pt x="0" y="0"/>
                  </a:moveTo>
                  <a:lnTo>
                    <a:pt x="16470774" y="0"/>
                  </a:lnTo>
                  <a:lnTo>
                    <a:pt x="16470774" y="1456800"/>
                  </a:lnTo>
                  <a:lnTo>
                    <a:pt x="0" y="1456800"/>
                  </a:lnTo>
                  <a:close/>
                </a:path>
              </a:pathLst>
            </a:custGeom>
            <a:solidFill>
              <a:srgbClr val="000000">
                <a:alpha val="0"/>
              </a:srgbClr>
            </a:solidFill>
            <a:ln>
              <a:noFill/>
            </a:ln>
          </p:spPr>
        </p:sp>
        <p:sp>
          <p:nvSpPr>
            <p:cNvPr id="283" name="Google Shape;283;p14"/>
            <p:cNvSpPr txBox="1"/>
            <p:nvPr/>
          </p:nvSpPr>
          <p:spPr>
            <a:xfrm>
              <a:off x="0" y="-28575"/>
              <a:ext cx="16470774" cy="1485375"/>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3000"/>
                <a:buFont typeface="Arial"/>
                <a:buNone/>
              </a:pPr>
              <a:r>
                <a:rPr lang="en-US" sz="3000">
                  <a:solidFill>
                    <a:srgbClr val="0E3B44"/>
                  </a:solidFill>
                </a:rPr>
                <a:t>Der Fahrplan bis 2050: Langfristige Energieziele und Statistiken</a:t>
              </a:r>
              <a:endParaRPr b="0" i="0" sz="1400" u="none" cap="none" strike="noStrike">
                <a:solidFill>
                  <a:srgbClr val="000000"/>
                </a:solidFill>
                <a:latin typeface="Arial"/>
                <a:ea typeface="Arial"/>
                <a:cs typeface="Arial"/>
                <a:sym typeface="Arial"/>
              </a:endParaRPr>
            </a:p>
          </p:txBody>
        </p:sp>
      </p:grpSp>
      <p:grpSp>
        <p:nvGrpSpPr>
          <p:cNvPr id="284" name="Google Shape;284;p14"/>
          <p:cNvGrpSpPr/>
          <p:nvPr/>
        </p:nvGrpSpPr>
        <p:grpSpPr>
          <a:xfrm>
            <a:off x="1028700" y="1668806"/>
            <a:ext cx="16230600" cy="7987336"/>
            <a:chOff x="0" y="-491475"/>
            <a:chExt cx="21640800" cy="10649781"/>
          </a:xfrm>
        </p:grpSpPr>
        <p:sp>
          <p:nvSpPr>
            <p:cNvPr id="285" name="Google Shape;285;p14"/>
            <p:cNvSpPr/>
            <p:nvPr/>
          </p:nvSpPr>
          <p:spPr>
            <a:xfrm>
              <a:off x="0" y="0"/>
              <a:ext cx="21640800" cy="10158306"/>
            </a:xfrm>
            <a:custGeom>
              <a:rect b="b" l="l" r="r" t="t"/>
              <a:pathLst>
                <a:path extrusionOk="0" h="10158306" w="21640800">
                  <a:moveTo>
                    <a:pt x="0" y="0"/>
                  </a:moveTo>
                  <a:lnTo>
                    <a:pt x="21640800" y="0"/>
                  </a:lnTo>
                  <a:lnTo>
                    <a:pt x="21640800" y="10158306"/>
                  </a:lnTo>
                  <a:lnTo>
                    <a:pt x="0" y="10158306"/>
                  </a:lnTo>
                  <a:close/>
                </a:path>
              </a:pathLst>
            </a:custGeom>
            <a:solidFill>
              <a:srgbClr val="000000">
                <a:alpha val="0"/>
              </a:srgbClr>
            </a:solidFill>
            <a:ln>
              <a:noFill/>
            </a:ln>
          </p:spPr>
        </p:sp>
        <p:sp>
          <p:nvSpPr>
            <p:cNvPr id="286" name="Google Shape;286;p14"/>
            <p:cNvSpPr txBox="1"/>
            <p:nvPr/>
          </p:nvSpPr>
          <p:spPr>
            <a:xfrm>
              <a:off x="0" y="-491475"/>
              <a:ext cx="21640800" cy="1018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399"/>
                <a:t>Die Bedeutung der Verfolgung neuer Messgrößen, einschließlich Energiearmut und Energiegerechtigkeit.</a:t>
              </a:r>
              <a:endParaRPr sz="2399"/>
            </a:p>
            <a:p>
              <a:pPr indent="0" lvl="0" marL="0" rtl="0" algn="l">
                <a:lnSpc>
                  <a:spcPct val="115000"/>
                </a:lnSpc>
                <a:spcBef>
                  <a:spcPts val="0"/>
                </a:spcBef>
                <a:spcAft>
                  <a:spcPts val="0"/>
                </a:spcAft>
                <a:buClr>
                  <a:schemeClr val="dk1"/>
                </a:buClr>
                <a:buSzPts val="1100"/>
                <a:buFont typeface="Arial"/>
                <a:buNone/>
              </a:pPr>
              <a:r>
                <a:t/>
              </a:r>
              <a:endParaRPr b="1" i="1" sz="2399"/>
            </a:p>
            <a:p>
              <a:pPr indent="0" lvl="0" marL="0" rtl="0" algn="l">
                <a:lnSpc>
                  <a:spcPct val="115000"/>
                </a:lnSpc>
                <a:spcBef>
                  <a:spcPts val="0"/>
                </a:spcBef>
                <a:spcAft>
                  <a:spcPts val="0"/>
                </a:spcAft>
                <a:buClr>
                  <a:schemeClr val="dk1"/>
                </a:buClr>
                <a:buSzPts val="1100"/>
                <a:buFont typeface="Arial"/>
                <a:buNone/>
              </a:pPr>
              <a:r>
                <a:rPr lang="en-US" sz="2399"/>
                <a:t>Der Energiefahrplan bis 2050 mit</a:t>
              </a:r>
              <a:endParaRPr sz="2399"/>
            </a:p>
            <a:p>
              <a:pPr indent="0" lvl="0" marL="0" rtl="0" algn="l">
                <a:lnSpc>
                  <a:spcPct val="115000"/>
                </a:lnSpc>
                <a:spcBef>
                  <a:spcPts val="0"/>
                </a:spcBef>
                <a:spcAft>
                  <a:spcPts val="0"/>
                </a:spcAft>
                <a:buClr>
                  <a:schemeClr val="dk1"/>
                </a:buClr>
                <a:buSzPts val="1100"/>
                <a:buFont typeface="Arial"/>
                <a:buNone/>
              </a:pPr>
              <a:r>
                <a:t/>
              </a:r>
              <a:endParaRPr sz="2399"/>
            </a:p>
            <a:p>
              <a:pPr indent="-380936" lvl="0" marL="457200" rtl="0" algn="l">
                <a:lnSpc>
                  <a:spcPct val="115000"/>
                </a:lnSpc>
                <a:spcBef>
                  <a:spcPts val="0"/>
                </a:spcBef>
                <a:spcAft>
                  <a:spcPts val="0"/>
                </a:spcAft>
                <a:buSzPts val="2399"/>
                <a:buChar char="-"/>
              </a:pPr>
              <a:r>
                <a:rPr lang="en-US" sz="2399"/>
                <a:t>Netto-Null-Emissionen bis 2050: Der Fahrplan sieht vor, dass die Energieerzeugung in Europa bis 2050 nahezu kohlenstofffrei sein muss, d. h. die Emissionen müssen im Vergleich zu 1990 um über 80 % gesenkt werden. Um dies zu erreichen, sind erhebliche Investitionen in erneuerbare Energien, Energieeffizienz und kohlenstoffarme Technologien erforderlich.</a:t>
              </a:r>
              <a:endParaRPr sz="2399"/>
            </a:p>
            <a:p>
              <a:pPr indent="0" lvl="0" marL="0" rtl="0" algn="l">
                <a:lnSpc>
                  <a:spcPct val="115000"/>
                </a:lnSpc>
                <a:spcBef>
                  <a:spcPts val="0"/>
                </a:spcBef>
                <a:spcAft>
                  <a:spcPts val="0"/>
                </a:spcAft>
                <a:buClr>
                  <a:schemeClr val="dk1"/>
                </a:buClr>
                <a:buSzPts val="1100"/>
                <a:buFont typeface="Arial"/>
                <a:buNone/>
              </a:pPr>
              <a:r>
                <a:t/>
              </a:r>
              <a:endParaRPr sz="2399"/>
            </a:p>
            <a:p>
              <a:pPr indent="-380936" lvl="0" marL="457200" rtl="0" algn="l">
                <a:lnSpc>
                  <a:spcPct val="115000"/>
                </a:lnSpc>
                <a:spcBef>
                  <a:spcPts val="0"/>
                </a:spcBef>
                <a:spcAft>
                  <a:spcPts val="0"/>
                </a:spcAft>
                <a:buSzPts val="2399"/>
                <a:buChar char="-"/>
              </a:pPr>
              <a:r>
                <a:rPr lang="en-US" sz="2399"/>
                <a:t>Etappenziele: Bis 2030 will die EU die Treibhausgasemissionen um mindestens 55 % senken und sicherstellen, dass mindestens 42,5 % des gesamten Energieverbrauchs auf erneuerbare Energien entfallen.</a:t>
              </a:r>
              <a:endParaRPr sz="2399"/>
            </a:p>
            <a:p>
              <a:pPr indent="0" lvl="0" marL="0" rtl="0" algn="l">
                <a:lnSpc>
                  <a:spcPct val="115000"/>
                </a:lnSpc>
                <a:spcBef>
                  <a:spcPts val="0"/>
                </a:spcBef>
                <a:spcAft>
                  <a:spcPts val="0"/>
                </a:spcAft>
                <a:buClr>
                  <a:schemeClr val="dk1"/>
                </a:buClr>
                <a:buSzPts val="1100"/>
                <a:buFont typeface="Arial"/>
                <a:buNone/>
              </a:pPr>
              <a:r>
                <a:t/>
              </a:r>
              <a:endParaRPr sz="2399"/>
            </a:p>
            <a:p>
              <a:pPr indent="0" lvl="0" marL="0" rtl="0" algn="l">
                <a:lnSpc>
                  <a:spcPct val="115000"/>
                </a:lnSpc>
                <a:spcBef>
                  <a:spcPts val="0"/>
                </a:spcBef>
                <a:spcAft>
                  <a:spcPts val="0"/>
                </a:spcAft>
                <a:buClr>
                  <a:schemeClr val="dk1"/>
                </a:buClr>
                <a:buSzPts val="1100"/>
                <a:buFont typeface="Arial"/>
                <a:buNone/>
              </a:pPr>
              <a:r>
                <a:rPr lang="en-US" sz="2399"/>
                <a:t>Die wachsende Rolle der Elektrizität: Die Elektrifizierung ist eine Schlüsselkomponente, wobei erneuerbare Energien in Sektoren wie Verkehr und Industrie zur dominierenden Stromquelle werden.</a:t>
              </a:r>
              <a:endParaRPr sz="2399"/>
            </a:p>
            <a:p>
              <a:pPr indent="0" lvl="0" marL="0" rtl="0" algn="l">
                <a:lnSpc>
                  <a:spcPct val="115000"/>
                </a:lnSpc>
                <a:spcBef>
                  <a:spcPts val="0"/>
                </a:spcBef>
                <a:spcAft>
                  <a:spcPts val="0"/>
                </a:spcAft>
                <a:buClr>
                  <a:schemeClr val="dk1"/>
                </a:buClr>
                <a:buSzPts val="1100"/>
                <a:buFont typeface="Arial"/>
                <a:buNone/>
              </a:pPr>
              <a:r>
                <a:t/>
              </a:r>
              <a:endParaRPr sz="2399"/>
            </a:p>
            <a:p>
              <a:pPr indent="0" lvl="0" marL="0" rtl="0" algn="l">
                <a:lnSpc>
                  <a:spcPct val="115000"/>
                </a:lnSpc>
                <a:spcBef>
                  <a:spcPts val="0"/>
                </a:spcBef>
                <a:spcAft>
                  <a:spcPts val="0"/>
                </a:spcAft>
                <a:buClr>
                  <a:schemeClr val="dk1"/>
                </a:buClr>
                <a:buSzPts val="1100"/>
                <a:buFont typeface="Arial"/>
                <a:buNone/>
              </a:pPr>
              <a:r>
                <a:rPr lang="en-US" sz="2399"/>
                <a:t>Eine genaue Datenerfassung und -analyse durch Statistiken ist entscheidend für die Verfolgung der Fortschritte bei der Erreichung dieser Ziele. Dazu gehört die Überwachung der Einführung erneuerbarer Energien, der Verbesserung der Energieeffizienz und der Emissionsreduzierung. Darüber hinaus plant die EU, ihre Energieinfrastruktur mit „intelligenten“ Netzen und grenzüberschreitenden Verbindungen zu modernisieren, um die Energiewende zu unterstützen.</a:t>
              </a:r>
              <a:endParaRPr sz="2399"/>
            </a:p>
            <a:p>
              <a:pPr indent="0" lvl="0" marL="0" marR="0" rtl="0" algn="l">
                <a:lnSpc>
                  <a:spcPct val="110404"/>
                </a:lnSpc>
                <a:spcBef>
                  <a:spcPts val="0"/>
                </a:spcBef>
                <a:spcAft>
                  <a:spcPts val="0"/>
                </a:spcAft>
                <a:buClr>
                  <a:srgbClr val="000000"/>
                </a:buClr>
                <a:buSzPts val="2399"/>
                <a:buFont typeface="Arial"/>
                <a:buNone/>
              </a:pPr>
              <a:r>
                <a:t/>
              </a:r>
              <a:endParaRPr b="1" i="1" sz="2399"/>
            </a:p>
            <a:p>
              <a:pPr indent="-406616" lvl="1" marL="813232" marR="0" rtl="0" algn="l">
                <a:lnSpc>
                  <a:spcPct val="110404"/>
                </a:lnSpc>
                <a:spcBef>
                  <a:spcPts val="0"/>
                </a:spcBef>
                <a:spcAft>
                  <a:spcPts val="0"/>
                </a:spcAft>
                <a:buClr>
                  <a:srgbClr val="000000"/>
                </a:buClr>
                <a:buSzPts val="2399"/>
                <a:buFont typeface="Arial"/>
                <a:buNone/>
              </a:pPr>
              <a:r>
                <a:t/>
              </a:r>
              <a:endParaRPr b="0" i="0" sz="2399" u="none" cap="none" strike="noStrike">
                <a:solidFill>
                  <a:srgbClr val="000000"/>
                </a:solidFill>
                <a:latin typeface="Arial"/>
                <a:ea typeface="Arial"/>
                <a:cs typeface="Arial"/>
                <a:sym typeface="Arial"/>
              </a:endParaRPr>
            </a:p>
            <a:p>
              <a:pPr indent="-406616" lvl="1" marL="813232" marR="0" rtl="0" algn="l">
                <a:lnSpc>
                  <a:spcPct val="110404"/>
                </a:lnSpc>
                <a:spcBef>
                  <a:spcPts val="0"/>
                </a:spcBef>
                <a:spcAft>
                  <a:spcPts val="0"/>
                </a:spcAft>
                <a:buClr>
                  <a:srgbClr val="000000"/>
                </a:buClr>
                <a:buSzPts val="2399"/>
                <a:buFont typeface="Arial"/>
                <a:buNone/>
              </a:pPr>
              <a:r>
                <a:t/>
              </a:r>
              <a:endParaRPr b="0" i="0" sz="2399" u="none" cap="none" strike="noStrike">
                <a:solidFill>
                  <a:srgbClr val="000000"/>
                </a:solidFill>
                <a:latin typeface="Arial"/>
                <a:ea typeface="Arial"/>
                <a:cs typeface="Arial"/>
                <a:sym typeface="Arial"/>
              </a:endParaRPr>
            </a:p>
            <a:p>
              <a:pPr indent="-406616" lvl="1" marL="813232" marR="0" rtl="0" algn="l">
                <a:lnSpc>
                  <a:spcPct val="110404"/>
                </a:lnSpc>
                <a:spcBef>
                  <a:spcPts val="0"/>
                </a:spcBef>
                <a:spcAft>
                  <a:spcPts val="0"/>
                </a:spcAft>
                <a:buClr>
                  <a:srgbClr val="000000"/>
                </a:buClr>
                <a:buSzPts val="2399"/>
                <a:buFont typeface="Arial"/>
                <a:buNone/>
              </a:pPr>
              <a:r>
                <a:t/>
              </a:r>
              <a:endParaRPr b="0" i="0" sz="2399" u="none" cap="none" strike="noStrike">
                <a:solidFill>
                  <a:srgbClr val="000000"/>
                </a:solidFill>
                <a:latin typeface="Arial"/>
                <a:ea typeface="Arial"/>
                <a:cs typeface="Arial"/>
                <a:sym typeface="Arial"/>
              </a:endParaRPr>
            </a:p>
            <a:p>
              <a:pPr indent="-406616" lvl="1" marL="813232" marR="0" rtl="0" algn="l">
                <a:lnSpc>
                  <a:spcPct val="86394"/>
                </a:lnSpc>
                <a:spcBef>
                  <a:spcPts val="0"/>
                </a:spcBef>
                <a:spcAft>
                  <a:spcPts val="0"/>
                </a:spcAft>
                <a:buClr>
                  <a:srgbClr val="000000"/>
                </a:buClr>
                <a:buSzPts val="2399"/>
                <a:buFont typeface="Arial"/>
                <a:buNone/>
              </a:pPr>
              <a:r>
                <a:rPr b="0" i="0" lang="en-US" sz="2399" u="none" cap="none" strike="noStrike">
                  <a:solidFill>
                    <a:srgbClr val="000000"/>
                  </a:solidFill>
                  <a:latin typeface="Arial"/>
                  <a:ea typeface="Arial"/>
                  <a:cs typeface="Arial"/>
                  <a:sym typeface="Arial"/>
                </a:rPr>
                <a:t>.</a:t>
              </a:r>
              <a:endParaRPr b="0" i="0" sz="1300" u="none" cap="none" strike="noStrike">
                <a:solidFill>
                  <a:srgbClr val="000000"/>
                </a:solidFill>
                <a:latin typeface="Arial"/>
                <a:ea typeface="Arial"/>
                <a:cs typeface="Arial"/>
                <a:sym typeface="Arial"/>
              </a:endParaRPr>
            </a:p>
          </p:txBody>
        </p:sp>
      </p:grpSp>
      <p:sp>
        <p:nvSpPr>
          <p:cNvPr descr="Blue text on a white background  Description automatically generated" id="287" name="Google Shape;287;p14"/>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288" name="Google Shape;288;p14"/>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5"/>
          <p:cNvGrpSpPr/>
          <p:nvPr/>
        </p:nvGrpSpPr>
        <p:grpSpPr>
          <a:xfrm>
            <a:off x="3376800" y="206851"/>
            <a:ext cx="11534401" cy="1181114"/>
            <a:chOff x="0" y="-28575"/>
            <a:chExt cx="15379201" cy="1875975"/>
          </a:xfrm>
        </p:grpSpPr>
        <p:sp>
          <p:nvSpPr>
            <p:cNvPr id="294" name="Google Shape;294;p15"/>
            <p:cNvSpPr/>
            <p:nvPr/>
          </p:nvSpPr>
          <p:spPr>
            <a:xfrm>
              <a:off x="0" y="0"/>
              <a:ext cx="15379201" cy="1847400"/>
            </a:xfrm>
            <a:custGeom>
              <a:rect b="b" l="l" r="r" t="t"/>
              <a:pathLst>
                <a:path extrusionOk="0" h="1847400" w="15379201">
                  <a:moveTo>
                    <a:pt x="0" y="0"/>
                  </a:moveTo>
                  <a:lnTo>
                    <a:pt x="15379201" y="0"/>
                  </a:lnTo>
                  <a:lnTo>
                    <a:pt x="15379201" y="1847400"/>
                  </a:lnTo>
                  <a:lnTo>
                    <a:pt x="0" y="1847400"/>
                  </a:lnTo>
                  <a:close/>
                </a:path>
              </a:pathLst>
            </a:custGeom>
            <a:solidFill>
              <a:srgbClr val="000000">
                <a:alpha val="0"/>
              </a:srgbClr>
            </a:solidFill>
            <a:ln>
              <a:noFill/>
            </a:ln>
          </p:spPr>
        </p:sp>
        <p:sp>
          <p:nvSpPr>
            <p:cNvPr id="295" name="Google Shape;295;p15"/>
            <p:cNvSpPr txBox="1"/>
            <p:nvPr/>
          </p:nvSpPr>
          <p:spPr>
            <a:xfrm>
              <a:off x="0" y="-28575"/>
              <a:ext cx="15379200" cy="18759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Fallstudien: Deutschland &amp; Energiewende</a:t>
              </a:r>
              <a:endParaRPr b="0" i="0" sz="1400" u="none" cap="none" strike="noStrike">
                <a:solidFill>
                  <a:srgbClr val="000000"/>
                </a:solidFill>
                <a:latin typeface="Arial"/>
                <a:ea typeface="Arial"/>
                <a:cs typeface="Arial"/>
                <a:sym typeface="Arial"/>
              </a:endParaRPr>
            </a:p>
          </p:txBody>
        </p:sp>
      </p:grpSp>
      <p:sp>
        <p:nvSpPr>
          <p:cNvPr id="296" name="Google Shape;296;p15"/>
          <p:cNvSpPr/>
          <p:nvPr/>
        </p:nvSpPr>
        <p:spPr>
          <a:xfrm>
            <a:off x="9621215" y="5783025"/>
            <a:ext cx="8229644" cy="4114800"/>
          </a:xfrm>
          <a:custGeom>
            <a:rect b="b" l="l" r="r" t="t"/>
            <a:pathLst>
              <a:path extrusionOk="0" h="4114800" w="8229644">
                <a:moveTo>
                  <a:pt x="0" y="0"/>
                </a:moveTo>
                <a:lnTo>
                  <a:pt x="8229644" y="0"/>
                </a:lnTo>
                <a:lnTo>
                  <a:pt x="8229644" y="4114800"/>
                </a:lnTo>
                <a:lnTo>
                  <a:pt x="0" y="4114800"/>
                </a:lnTo>
                <a:lnTo>
                  <a:pt x="0" y="0"/>
                </a:lnTo>
                <a:close/>
              </a:path>
            </a:pathLst>
          </a:custGeom>
          <a:blipFill rotWithShape="1">
            <a:blip r:embed="rId3">
              <a:alphaModFix/>
            </a:blip>
            <a:stretch>
              <a:fillRect b="0" l="0" r="0" t="0"/>
            </a:stretch>
          </a:blipFill>
          <a:ln>
            <a:noFill/>
          </a:ln>
        </p:spPr>
      </p:sp>
      <p:sp>
        <p:nvSpPr>
          <p:cNvPr id="297" name="Google Shape;297;p15"/>
          <p:cNvSpPr txBox="1"/>
          <p:nvPr/>
        </p:nvSpPr>
        <p:spPr>
          <a:xfrm>
            <a:off x="706624" y="5565200"/>
            <a:ext cx="8229600" cy="4520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1700"/>
              <a:t>Der Anteil der erneuerbaren Energien am deutschen Stromverbrauch wird im Jahr 2023 bei 52,5 % liegen, ein deutlicher Sprung von nur 6,3 % im Jahr 2000. </a:t>
            </a:r>
            <a:endParaRPr sz="1700"/>
          </a:p>
          <a:p>
            <a:pPr indent="0" lvl="0" marL="0" rtl="0" algn="l">
              <a:lnSpc>
                <a:spcPct val="115000"/>
              </a:lnSpc>
              <a:spcBef>
                <a:spcPts val="0"/>
              </a:spcBef>
              <a:spcAft>
                <a:spcPts val="0"/>
              </a:spcAft>
              <a:buClr>
                <a:schemeClr val="dk1"/>
              </a:buClr>
              <a:buSzPts val="1100"/>
              <a:buFont typeface="Arial"/>
              <a:buNone/>
            </a:pPr>
            <a:r>
              <a:rPr lang="en-US" sz="1700"/>
              <a:t>Siehe Abbildung rechts für alle Statistiken.</a:t>
            </a:r>
            <a:endParaRPr sz="1700"/>
          </a:p>
          <a:p>
            <a:pPr indent="0" lvl="0" marL="0" rtl="0" algn="l">
              <a:lnSpc>
                <a:spcPct val="115000"/>
              </a:lnSpc>
              <a:spcBef>
                <a:spcPts val="0"/>
              </a:spcBef>
              <a:spcAft>
                <a:spcPts val="0"/>
              </a:spcAft>
              <a:buClr>
                <a:schemeClr val="dk1"/>
              </a:buClr>
              <a:buSzPts val="1100"/>
              <a:buFont typeface="Arial"/>
              <a:buNone/>
            </a:pPr>
            <a:r>
              <a:t/>
            </a:r>
            <a:endParaRPr sz="1700"/>
          </a:p>
          <a:p>
            <a:pPr indent="0" lvl="0" marL="0" rtl="0" algn="l">
              <a:lnSpc>
                <a:spcPct val="115000"/>
              </a:lnSpc>
              <a:spcBef>
                <a:spcPts val="0"/>
              </a:spcBef>
              <a:spcAft>
                <a:spcPts val="0"/>
              </a:spcAft>
              <a:buClr>
                <a:schemeClr val="dk1"/>
              </a:buClr>
              <a:buSzPts val="1100"/>
              <a:buFont typeface="Arial"/>
              <a:buNone/>
            </a:pPr>
            <a:r>
              <a:rPr lang="en-US" sz="1700"/>
              <a:t>Wirtschaftliche und soziale Auswirkungen: Der Sektor der erneuerbaren Energien hat Tausende von Arbeitsplätzen geschaffen, wobei fast die Hälfte der Anlagen im Besitz von Privatpersonen oder Genossenschaften ist, was die Beteiligung der Bevölkerung fördert. </a:t>
            </a:r>
            <a:endParaRPr sz="1700"/>
          </a:p>
          <a:p>
            <a:pPr indent="0" lvl="0" marL="0" rtl="0" algn="l">
              <a:lnSpc>
                <a:spcPct val="115000"/>
              </a:lnSpc>
              <a:spcBef>
                <a:spcPts val="0"/>
              </a:spcBef>
              <a:spcAft>
                <a:spcPts val="0"/>
              </a:spcAft>
              <a:buClr>
                <a:schemeClr val="dk1"/>
              </a:buClr>
              <a:buSzPts val="1100"/>
              <a:buFont typeface="Arial"/>
              <a:buNone/>
            </a:pPr>
            <a:r>
              <a:rPr lang="en-US" sz="1700"/>
              <a:t>Allerdings haben die Kosten der Umstellung (z. B. Einspeisetarife) zu höheren Stromrechnungen für die Verbraucher geführt.</a:t>
            </a:r>
            <a:endParaRPr sz="1700"/>
          </a:p>
          <a:p>
            <a:pPr indent="0" lvl="0" marL="0" rtl="0" algn="l">
              <a:lnSpc>
                <a:spcPct val="115000"/>
              </a:lnSpc>
              <a:spcBef>
                <a:spcPts val="0"/>
              </a:spcBef>
              <a:spcAft>
                <a:spcPts val="0"/>
              </a:spcAft>
              <a:buClr>
                <a:schemeClr val="dk1"/>
              </a:buClr>
              <a:buSzPts val="1100"/>
              <a:buFont typeface="Arial"/>
              <a:buNone/>
            </a:pPr>
            <a:r>
              <a:t/>
            </a:r>
            <a:endParaRPr sz="1700"/>
          </a:p>
          <a:p>
            <a:pPr indent="0" lvl="0" marL="0" rtl="0" algn="l">
              <a:lnSpc>
                <a:spcPct val="115000"/>
              </a:lnSpc>
              <a:spcBef>
                <a:spcPts val="0"/>
              </a:spcBef>
              <a:spcAft>
                <a:spcPts val="0"/>
              </a:spcAft>
              <a:buClr>
                <a:schemeClr val="dk1"/>
              </a:buClr>
              <a:buSzPts val="1100"/>
              <a:buFont typeface="Arial"/>
              <a:buNone/>
            </a:pPr>
            <a:r>
              <a:rPr lang="en-US" sz="1700"/>
              <a:t>Trotz der Fortschritte bleiben Herausforderungen bestehen, insbesondere im Verkehr (7,5 % erneuerbare Energien im Jahr 2023) und bei der Integration neuer Technologien wie Batteriespeicher und intelligente Netze.</a:t>
            </a:r>
            <a:endParaRPr sz="1700"/>
          </a:p>
          <a:p>
            <a:pPr indent="0" lvl="0" marL="0" marR="0" rtl="0" algn="l">
              <a:lnSpc>
                <a:spcPct val="108000"/>
              </a:lnSpc>
              <a:spcBef>
                <a:spcPts val="0"/>
              </a:spcBef>
              <a:spcAft>
                <a:spcPts val="0"/>
              </a:spcAft>
              <a:buClr>
                <a:srgbClr val="000000"/>
              </a:buClr>
              <a:buSzPts val="2000"/>
              <a:buFont typeface="Arial"/>
              <a:buNone/>
            </a:pPr>
            <a:r>
              <a:t/>
            </a:r>
            <a:endParaRPr b="1" sz="2000"/>
          </a:p>
        </p:txBody>
      </p:sp>
      <p:sp>
        <p:nvSpPr>
          <p:cNvPr id="298" name="Google Shape;298;p15"/>
          <p:cNvSpPr txBox="1"/>
          <p:nvPr/>
        </p:nvSpPr>
        <p:spPr>
          <a:xfrm>
            <a:off x="1028700" y="1640006"/>
            <a:ext cx="16230600" cy="3641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300"/>
              <a:t>Die Energiewende in Deutschland ist eine ehrgeizige politische Initiative, die auf den Übergang zu einem nachhaltigen, kohlenstoffarmen Energiesystem abzielt. </a:t>
            </a:r>
            <a:endParaRPr sz="2300"/>
          </a:p>
          <a:p>
            <a:pPr indent="0" lvl="0" marL="0" rtl="0" algn="l">
              <a:lnSpc>
                <a:spcPct val="115000"/>
              </a:lnSpc>
              <a:spcBef>
                <a:spcPts val="0"/>
              </a:spcBef>
              <a:spcAft>
                <a:spcPts val="0"/>
              </a:spcAft>
              <a:buClr>
                <a:schemeClr val="dk1"/>
              </a:buClr>
              <a:buSzPts val="1100"/>
              <a:buFont typeface="Arial"/>
              <a:buNone/>
            </a:pPr>
            <a:r>
              <a:rPr lang="en-US" sz="2300"/>
              <a:t>Sie hebt Deutschland als Vorreiter bei der Einführung erneuerbarer Energien hervor und legt den Schwerpunkt auf langfristige ökologische und wirtschaftliche Ziele. </a:t>
            </a:r>
            <a:endParaRPr sz="2300"/>
          </a:p>
          <a:p>
            <a:pPr indent="0" lvl="0" marL="0" rtl="0" algn="l">
              <a:lnSpc>
                <a:spcPct val="115000"/>
              </a:lnSpc>
              <a:spcBef>
                <a:spcPts val="0"/>
              </a:spcBef>
              <a:spcAft>
                <a:spcPts val="0"/>
              </a:spcAft>
              <a:buClr>
                <a:schemeClr val="dk1"/>
              </a:buClr>
              <a:buSzPts val="1100"/>
              <a:buFont typeface="Arial"/>
              <a:buNone/>
            </a:pPr>
            <a:r>
              <a:rPr lang="en-US" sz="2300"/>
              <a:t>Der deutsche Ansatz zeichnet sich durch seinen Schwerpunkt auf der Beteiligung der Öffentlichkeit und dezentralen Energiesystemen aus. </a:t>
            </a:r>
            <a:endParaRPr sz="2300"/>
          </a:p>
          <a:p>
            <a:pPr indent="0" lvl="0" marL="0" rtl="0" algn="l">
              <a:lnSpc>
                <a:spcPct val="115000"/>
              </a:lnSpc>
              <a:spcBef>
                <a:spcPts val="0"/>
              </a:spcBef>
              <a:spcAft>
                <a:spcPts val="0"/>
              </a:spcAft>
              <a:buClr>
                <a:schemeClr val="dk1"/>
              </a:buClr>
              <a:buSzPts val="1100"/>
              <a:buFont typeface="Arial"/>
              <a:buNone/>
            </a:pPr>
            <a:r>
              <a:rPr lang="en-US" sz="2300"/>
              <a:t>Bürger, Landwirte und Genossenschaften spielen eine wichtige Rolle und zeigen, dass die Energiewende integrativ sein und gleichzeitig Innovation und Nachhaltigkeit fördern kann.</a:t>
            </a:r>
            <a:endParaRPr sz="2300"/>
          </a:p>
          <a:p>
            <a:pPr indent="0" lvl="0" marL="0" marR="0" rtl="0" algn="l">
              <a:lnSpc>
                <a:spcPct val="108000"/>
              </a:lnSpc>
              <a:spcBef>
                <a:spcPts val="0"/>
              </a:spcBef>
              <a:spcAft>
                <a:spcPts val="0"/>
              </a:spcAft>
              <a:buClr>
                <a:srgbClr val="000000"/>
              </a:buClr>
              <a:buSzPts val="2500"/>
              <a:buFont typeface="Arial"/>
              <a:buNone/>
            </a:pPr>
            <a:r>
              <a:t/>
            </a:r>
            <a:endParaRPr sz="2500"/>
          </a:p>
        </p:txBody>
      </p:sp>
      <p:sp>
        <p:nvSpPr>
          <p:cNvPr descr="Blue text on a white background  Description automatically generated" id="299" name="Google Shape;299;p15"/>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300" name="Google Shape;300;p15"/>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6"/>
          <p:cNvGrpSpPr/>
          <p:nvPr/>
        </p:nvGrpSpPr>
        <p:grpSpPr>
          <a:xfrm>
            <a:off x="4527450" y="288731"/>
            <a:ext cx="8934750" cy="1447031"/>
            <a:chOff x="0" y="-28575"/>
            <a:chExt cx="11913000" cy="1929375"/>
          </a:xfrm>
        </p:grpSpPr>
        <p:sp>
          <p:nvSpPr>
            <p:cNvPr id="306" name="Google Shape;306;p16"/>
            <p:cNvSpPr/>
            <p:nvPr/>
          </p:nvSpPr>
          <p:spPr>
            <a:xfrm>
              <a:off x="0" y="0"/>
              <a:ext cx="11913000" cy="1900800"/>
            </a:xfrm>
            <a:custGeom>
              <a:rect b="b" l="l" r="r" t="t"/>
              <a:pathLst>
                <a:path extrusionOk="0" h="1900800" w="11913000">
                  <a:moveTo>
                    <a:pt x="0" y="0"/>
                  </a:moveTo>
                  <a:lnTo>
                    <a:pt x="11913000" y="0"/>
                  </a:lnTo>
                  <a:lnTo>
                    <a:pt x="11913000" y="1900800"/>
                  </a:lnTo>
                  <a:lnTo>
                    <a:pt x="0" y="1900800"/>
                  </a:lnTo>
                  <a:close/>
                </a:path>
              </a:pathLst>
            </a:custGeom>
            <a:solidFill>
              <a:srgbClr val="000000">
                <a:alpha val="0"/>
              </a:srgbClr>
            </a:solidFill>
            <a:ln>
              <a:noFill/>
            </a:ln>
          </p:spPr>
        </p:sp>
        <p:sp>
          <p:nvSpPr>
            <p:cNvPr id="307" name="Google Shape;307;p16"/>
            <p:cNvSpPr txBox="1"/>
            <p:nvPr/>
          </p:nvSpPr>
          <p:spPr>
            <a:xfrm>
              <a:off x="0" y="-28575"/>
              <a:ext cx="11913000" cy="19293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Fallstudien: Dänemark &amp; Windenergie</a:t>
              </a:r>
              <a:endParaRPr b="0" i="0" sz="1400" u="none" cap="none" strike="noStrike">
                <a:solidFill>
                  <a:srgbClr val="000000"/>
                </a:solidFill>
                <a:latin typeface="Arial"/>
                <a:ea typeface="Arial"/>
                <a:cs typeface="Arial"/>
                <a:sym typeface="Arial"/>
              </a:endParaRPr>
            </a:p>
          </p:txBody>
        </p:sp>
      </p:grpSp>
      <p:sp>
        <p:nvSpPr>
          <p:cNvPr id="308" name="Google Shape;308;p16"/>
          <p:cNvSpPr/>
          <p:nvPr/>
        </p:nvSpPr>
        <p:spPr>
          <a:xfrm>
            <a:off x="10406100" y="4714100"/>
            <a:ext cx="7207990" cy="5390891"/>
          </a:xfrm>
          <a:custGeom>
            <a:rect b="b" l="l" r="r" t="t"/>
            <a:pathLst>
              <a:path extrusionOk="0" h="5765659" w="7567444">
                <a:moveTo>
                  <a:pt x="0" y="0"/>
                </a:moveTo>
                <a:lnTo>
                  <a:pt x="7567444" y="0"/>
                </a:lnTo>
                <a:lnTo>
                  <a:pt x="7567444" y="5765659"/>
                </a:lnTo>
                <a:lnTo>
                  <a:pt x="0" y="5765659"/>
                </a:lnTo>
                <a:lnTo>
                  <a:pt x="0" y="0"/>
                </a:lnTo>
                <a:close/>
              </a:path>
            </a:pathLst>
          </a:custGeom>
          <a:blipFill rotWithShape="1">
            <a:blip r:embed="rId3">
              <a:alphaModFix/>
            </a:blip>
            <a:stretch>
              <a:fillRect b="0" l="0" r="0" t="0"/>
            </a:stretch>
          </a:blipFill>
          <a:ln>
            <a:noFill/>
          </a:ln>
        </p:spPr>
      </p:sp>
      <p:sp>
        <p:nvSpPr>
          <p:cNvPr id="309" name="Google Shape;309;p16"/>
          <p:cNvSpPr txBox="1"/>
          <p:nvPr/>
        </p:nvSpPr>
        <p:spPr>
          <a:xfrm>
            <a:off x="631800" y="1701900"/>
            <a:ext cx="17024400" cy="3454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200"/>
              <a:t>Dänemark erzeugt mehr als 50 % seines Stroms aus Windenergie und hat damit den weltweit höchsten Anteil. Dieser Erfolg ist das Ergebnis strategischer Investitionen, der Beteiligung der Bevölkerung und einer starken politischen Unterstützung. Das dänische Erneuerbare-Energien-Gesetz schreibt vor, dass den Bürgern vor Ort eine Beteiligung von mindestens 20 % an neuen Windkraftprojekten angeboten werden muss, um die Unterstützung und die Investitionen vor Ort zu fördern.</a:t>
            </a:r>
            <a:endParaRPr sz="2200"/>
          </a:p>
          <a:p>
            <a:pPr indent="0" lvl="0" marL="0" rtl="0" algn="l">
              <a:lnSpc>
                <a:spcPct val="115000"/>
              </a:lnSpc>
              <a:spcBef>
                <a:spcPts val="0"/>
              </a:spcBef>
              <a:spcAft>
                <a:spcPts val="0"/>
              </a:spcAft>
              <a:buClr>
                <a:schemeClr val="dk1"/>
              </a:buClr>
              <a:buSzPts val="1100"/>
              <a:buFont typeface="Arial"/>
              <a:buNone/>
            </a:pPr>
            <a:r>
              <a:rPr lang="en-US" sz="2200"/>
              <a:t>D.h.: Windparks in Gemeindebesitz sind weit verbreitet, so dass die Anwohner direkt von den Einnahmen aus der Windenergie profitieren.</a:t>
            </a:r>
            <a:endParaRPr sz="2200"/>
          </a:p>
          <a:p>
            <a:pPr indent="0" lvl="0" marL="0" rtl="0" algn="l">
              <a:lnSpc>
                <a:spcPct val="115000"/>
              </a:lnSpc>
              <a:spcBef>
                <a:spcPts val="0"/>
              </a:spcBef>
              <a:spcAft>
                <a:spcPts val="0"/>
              </a:spcAft>
              <a:buClr>
                <a:schemeClr val="dk1"/>
              </a:buClr>
              <a:buSzPts val="1100"/>
              <a:buFont typeface="Arial"/>
              <a:buNone/>
            </a:pPr>
            <a:r>
              <a:rPr lang="en-US" sz="2200"/>
              <a:t>Dänemark ist ein Vorreiter bei der Entwicklung und Errichtung von Offshore-Windparks und nutzt dabei seine windreichen Küstenregionen. Offshore-Projekte, wie die in der Nordsee, steigern die Kapazität und Effizienz erheblich.</a:t>
            </a:r>
            <a:endParaRPr sz="2200"/>
          </a:p>
          <a:p>
            <a:pPr indent="0" lvl="0" marL="0" marR="0" rtl="0" algn="l">
              <a:lnSpc>
                <a:spcPct val="108000"/>
              </a:lnSpc>
              <a:spcBef>
                <a:spcPts val="0"/>
              </a:spcBef>
              <a:spcAft>
                <a:spcPts val="0"/>
              </a:spcAft>
              <a:buClr>
                <a:srgbClr val="000000"/>
              </a:buClr>
              <a:buSzPts val="2300"/>
              <a:buFont typeface="Arial"/>
              <a:buNone/>
            </a:pPr>
            <a:r>
              <a:t/>
            </a:r>
            <a:endParaRPr sz="2200"/>
          </a:p>
        </p:txBody>
      </p:sp>
      <p:sp>
        <p:nvSpPr>
          <p:cNvPr id="310" name="Google Shape;310;p16"/>
          <p:cNvSpPr txBox="1"/>
          <p:nvPr/>
        </p:nvSpPr>
        <p:spPr>
          <a:xfrm>
            <a:off x="634200" y="5214550"/>
            <a:ext cx="9287400" cy="5898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1800"/>
              <a:t>Investitionen in Windenergie haben die Abhängigkeit Dänemarks von fossilen Brennstoffen verringert und die Kohlenstoffemissionen des Strom- und Wärmesektors zwischen 1990 und 2020 um 76 % gesenkt. </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Lokale Eigentumsmodelle und eine starke Sozialpolitik sorgen für einen gerechten Nutzen aus der Energiewende.</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Dieses Modell hat Dänemark zu einem Maßstab für Länder gemacht, die den Ausbau erneuerbarer Energien anstreben.</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Seit 1990 hat sich der Anteil der erneuerbaren Energien in Dänemark um das 24-fache erhöht, und das Land strebt bis 2030 eine 100-prozentige Versorgung mit Strom aus erneuerbaren Energien an. Zu den aktuellen Zielen gehören auch Innovationen wie die Wind-Wasserstoff-Technologie und das Repowering veralteter Windparks mit modernen Turbinen.</a:t>
            </a:r>
            <a:endParaRPr sz="1800"/>
          </a:p>
          <a:p>
            <a:pPr indent="0" lvl="0" marL="0" marR="0" rtl="0" algn="l">
              <a:lnSpc>
                <a:spcPct val="108000"/>
              </a:lnSpc>
              <a:spcBef>
                <a:spcPts val="0"/>
              </a:spcBef>
              <a:spcAft>
                <a:spcPts val="0"/>
              </a:spcAft>
              <a:buClr>
                <a:srgbClr val="000000"/>
              </a:buClr>
              <a:buSzPts val="2300"/>
              <a:buFont typeface="Arial"/>
              <a:buNone/>
            </a:pPr>
            <a:r>
              <a:t/>
            </a:r>
            <a:endParaRPr sz="2300"/>
          </a:p>
          <a:p>
            <a:pPr indent="0" lvl="0" marL="0" marR="0" rtl="0" algn="l">
              <a:lnSpc>
                <a:spcPct val="108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descr="Blue text on a white background  Description automatically generated" id="311" name="Google Shape;311;p16"/>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312" name="Google Shape;312;p16"/>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2"/>
          <p:cNvGrpSpPr/>
          <p:nvPr/>
        </p:nvGrpSpPr>
        <p:grpSpPr>
          <a:xfrm>
            <a:off x="1257300" y="718350"/>
            <a:ext cx="15773400" cy="2031412"/>
            <a:chOff x="0" y="-57149"/>
            <a:chExt cx="21031200" cy="2708549"/>
          </a:xfrm>
        </p:grpSpPr>
        <p:sp>
          <p:nvSpPr>
            <p:cNvPr id="104" name="Google Shape;104;p2"/>
            <p:cNvSpPr/>
            <p:nvPr/>
          </p:nvSpPr>
          <p:spPr>
            <a:xfrm>
              <a:off x="0" y="0"/>
              <a:ext cx="21031200" cy="2651400"/>
            </a:xfrm>
            <a:custGeom>
              <a:rect b="b" l="l" r="r" t="t"/>
              <a:pathLst>
                <a:path extrusionOk="0" h="2651400" w="21031200">
                  <a:moveTo>
                    <a:pt x="0" y="0"/>
                  </a:moveTo>
                  <a:lnTo>
                    <a:pt x="21031200" y="0"/>
                  </a:lnTo>
                  <a:lnTo>
                    <a:pt x="21031200" y="2651400"/>
                  </a:lnTo>
                  <a:lnTo>
                    <a:pt x="0" y="2651400"/>
                  </a:lnTo>
                  <a:close/>
                </a:path>
              </a:pathLst>
            </a:custGeom>
            <a:solidFill>
              <a:srgbClr val="000000">
                <a:alpha val="0"/>
              </a:srgbClr>
            </a:solidFill>
            <a:ln>
              <a:noFill/>
            </a:ln>
          </p:spPr>
        </p:sp>
        <p:sp>
          <p:nvSpPr>
            <p:cNvPr id="105" name="Google Shape;105;p2"/>
            <p:cNvSpPr txBox="1"/>
            <p:nvPr/>
          </p:nvSpPr>
          <p:spPr>
            <a:xfrm>
              <a:off x="638033" y="-57149"/>
              <a:ext cx="20393100" cy="2708400"/>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6600"/>
                <a:buFont typeface="Arial"/>
                <a:buNone/>
              </a:pPr>
              <a:r>
                <a:rPr b="1" lang="en-US" sz="6600">
                  <a:solidFill>
                    <a:srgbClr val="0E3B44"/>
                  </a:solidFill>
                </a:rPr>
                <a:t>Inhalt</a:t>
              </a:r>
              <a:endParaRPr b="0" i="0" sz="1400" u="none" cap="none" strike="noStrike">
                <a:solidFill>
                  <a:srgbClr val="000000"/>
                </a:solidFill>
                <a:latin typeface="Arial"/>
                <a:ea typeface="Arial"/>
                <a:cs typeface="Arial"/>
                <a:sym typeface="Arial"/>
              </a:endParaRPr>
            </a:p>
          </p:txBody>
        </p:sp>
      </p:grpSp>
      <p:grpSp>
        <p:nvGrpSpPr>
          <p:cNvPr id="106" name="Google Shape;106;p2"/>
          <p:cNvGrpSpPr/>
          <p:nvPr/>
        </p:nvGrpSpPr>
        <p:grpSpPr>
          <a:xfrm>
            <a:off x="1257300" y="2645575"/>
            <a:ext cx="15773400" cy="6619725"/>
            <a:chOff x="0" y="-123817"/>
            <a:chExt cx="21031200" cy="8826300"/>
          </a:xfrm>
        </p:grpSpPr>
        <p:sp>
          <p:nvSpPr>
            <p:cNvPr id="107" name="Google Shape;107;p2"/>
            <p:cNvSpPr/>
            <p:nvPr/>
          </p:nvSpPr>
          <p:spPr>
            <a:xfrm>
              <a:off x="0" y="0"/>
              <a:ext cx="21031200" cy="8702400"/>
            </a:xfrm>
            <a:custGeom>
              <a:rect b="b" l="l" r="r" t="t"/>
              <a:pathLst>
                <a:path extrusionOk="0" h="8702400" w="21031200">
                  <a:moveTo>
                    <a:pt x="0" y="0"/>
                  </a:moveTo>
                  <a:lnTo>
                    <a:pt x="21031200" y="0"/>
                  </a:lnTo>
                  <a:lnTo>
                    <a:pt x="21031200" y="8702400"/>
                  </a:lnTo>
                  <a:lnTo>
                    <a:pt x="0" y="8702400"/>
                  </a:lnTo>
                  <a:close/>
                </a:path>
              </a:pathLst>
            </a:custGeom>
            <a:solidFill>
              <a:srgbClr val="000000">
                <a:alpha val="0"/>
              </a:srgbClr>
            </a:solidFill>
            <a:ln>
              <a:noFill/>
            </a:ln>
          </p:spPr>
        </p:sp>
        <p:sp>
          <p:nvSpPr>
            <p:cNvPr id="108" name="Google Shape;108;p2"/>
            <p:cNvSpPr txBox="1"/>
            <p:nvPr/>
          </p:nvSpPr>
          <p:spPr>
            <a:xfrm>
              <a:off x="1320167" y="-123817"/>
              <a:ext cx="19710900" cy="8826300"/>
            </a:xfrm>
            <a:prstGeom prst="rect">
              <a:avLst/>
            </a:prstGeom>
            <a:noFill/>
            <a:ln>
              <a:noFill/>
            </a:ln>
          </p:spPr>
          <p:txBody>
            <a:bodyPr anchorCtr="0" anchor="t" bIns="0" lIns="0" spcFirstLastPara="1" rIns="0" wrap="square" tIns="0">
              <a:noAutofit/>
            </a:bodyPr>
            <a:lstStyle/>
            <a:p>
              <a:pPr indent="-447675" lvl="1" marL="914400" rtl="0" algn="l">
                <a:lnSpc>
                  <a:spcPct val="115000"/>
                </a:lnSpc>
                <a:spcBef>
                  <a:spcPts val="0"/>
                </a:spcBef>
                <a:spcAft>
                  <a:spcPts val="0"/>
                </a:spcAft>
                <a:buSzPts val="3450"/>
                <a:buAutoNum type="arabicPeriod"/>
              </a:pPr>
              <a:r>
                <a:rPr lang="en-US" sz="3450"/>
                <a:t>Einleitung</a:t>
              </a:r>
              <a:endParaRPr sz="3450"/>
            </a:p>
            <a:p>
              <a:pPr indent="-447675" lvl="1" marL="914400" rtl="0" algn="l">
                <a:lnSpc>
                  <a:spcPct val="115000"/>
                </a:lnSpc>
                <a:spcBef>
                  <a:spcPts val="0"/>
                </a:spcBef>
                <a:spcAft>
                  <a:spcPts val="0"/>
                </a:spcAft>
                <a:buSzPts val="3450"/>
                <a:buAutoNum type="arabicPeriod"/>
              </a:pPr>
              <a:r>
                <a:rPr lang="en-US" sz="3450"/>
                <a:t>Aktueller Energieverbrauch in Europa</a:t>
              </a:r>
              <a:endParaRPr sz="3450"/>
            </a:p>
            <a:p>
              <a:pPr indent="-447675" lvl="1" marL="914400" rtl="0" algn="l">
                <a:lnSpc>
                  <a:spcPct val="115000"/>
                </a:lnSpc>
                <a:spcBef>
                  <a:spcPts val="0"/>
                </a:spcBef>
                <a:spcAft>
                  <a:spcPts val="0"/>
                </a:spcAft>
                <a:buSzPts val="3450"/>
                <a:buAutoNum type="arabicPeriod"/>
              </a:pPr>
              <a:r>
                <a:rPr lang="en-US" sz="3450"/>
                <a:t>Treibhausgasemissionen und Energieerzeugung</a:t>
              </a:r>
              <a:endParaRPr sz="3450"/>
            </a:p>
            <a:p>
              <a:pPr indent="-447675" lvl="1" marL="914400" rtl="0" algn="l">
                <a:lnSpc>
                  <a:spcPct val="115000"/>
                </a:lnSpc>
                <a:spcBef>
                  <a:spcPts val="0"/>
                </a:spcBef>
                <a:spcAft>
                  <a:spcPts val="0"/>
                </a:spcAft>
                <a:buSzPts val="3450"/>
                <a:buAutoNum type="arabicPeriod"/>
              </a:pPr>
              <a:r>
                <a:rPr lang="en-US" sz="3450"/>
                <a:t>Energiepolitische Maßnahmen in Europa</a:t>
              </a:r>
              <a:endParaRPr sz="3450"/>
            </a:p>
            <a:p>
              <a:pPr indent="-447675" lvl="1" marL="914400" rtl="0" algn="l">
                <a:lnSpc>
                  <a:spcPct val="115000"/>
                </a:lnSpc>
                <a:spcBef>
                  <a:spcPts val="0"/>
                </a:spcBef>
                <a:spcAft>
                  <a:spcPts val="0"/>
                </a:spcAft>
                <a:buSzPts val="3450"/>
                <a:buAutoNum type="arabicPeriod"/>
              </a:pPr>
              <a:r>
                <a:rPr lang="en-US" sz="3450"/>
                <a:t>Datenherausforderungen bei der Verfolgung des Energiewandels</a:t>
              </a:r>
              <a:endParaRPr sz="3450"/>
            </a:p>
            <a:p>
              <a:pPr indent="-447675" lvl="1" marL="914400" rtl="0" algn="l">
                <a:lnSpc>
                  <a:spcPct val="115000"/>
                </a:lnSpc>
                <a:spcBef>
                  <a:spcPts val="0"/>
                </a:spcBef>
                <a:spcAft>
                  <a:spcPts val="0"/>
                </a:spcAft>
                <a:buSzPts val="3450"/>
                <a:buAutoNum type="arabicPeriod"/>
              </a:pPr>
              <a:r>
                <a:rPr lang="en-US" sz="3450"/>
                <a:t>Der Fahrplan bis 2050</a:t>
              </a:r>
              <a:endParaRPr sz="3450"/>
            </a:p>
            <a:p>
              <a:pPr indent="-447675" lvl="1" marL="914400" rtl="0" algn="l">
                <a:lnSpc>
                  <a:spcPct val="115000"/>
                </a:lnSpc>
                <a:spcBef>
                  <a:spcPts val="0"/>
                </a:spcBef>
                <a:spcAft>
                  <a:spcPts val="0"/>
                </a:spcAft>
                <a:buSzPts val="3450"/>
                <a:buAutoNum type="arabicPeriod"/>
              </a:pPr>
              <a:r>
                <a:rPr lang="en-US" sz="3450"/>
                <a:t>Fallstudien</a:t>
              </a:r>
              <a:endParaRPr sz="3450"/>
            </a:p>
            <a:p>
              <a:pPr indent="-447675" lvl="1" marL="914400" rtl="0" algn="l">
                <a:lnSpc>
                  <a:spcPct val="115000"/>
                </a:lnSpc>
                <a:spcBef>
                  <a:spcPts val="0"/>
                </a:spcBef>
                <a:spcAft>
                  <a:spcPts val="0"/>
                </a:spcAft>
                <a:buSzPts val="3450"/>
                <a:buAutoNum type="arabicPeriod"/>
              </a:pPr>
              <a:r>
                <a:rPr lang="en-US" sz="3450"/>
                <a:t>Schlüsselherausforderungen und zukünftige Richtungen </a:t>
              </a:r>
              <a:endParaRPr sz="3450"/>
            </a:p>
            <a:p>
              <a:pPr indent="-447675" lvl="1" marL="914400" rtl="0" algn="l">
                <a:lnSpc>
                  <a:spcPct val="115000"/>
                </a:lnSpc>
                <a:spcBef>
                  <a:spcPts val="0"/>
                </a:spcBef>
                <a:spcAft>
                  <a:spcPts val="0"/>
                </a:spcAft>
                <a:buSzPts val="3450"/>
                <a:buAutoNum type="arabicPeriod"/>
              </a:pPr>
              <a:r>
                <a:rPr lang="en-US" sz="3450"/>
                <a:t>Schlussfolgerungen</a:t>
              </a:r>
              <a:endParaRPr sz="3450"/>
            </a:p>
          </p:txBody>
        </p:sp>
      </p:grpSp>
      <p:sp>
        <p:nvSpPr>
          <p:cNvPr descr="Blue text on a white background  Description automatically generated" id="109" name="Google Shape;109;p2"/>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110" name="Google Shape;110;p2"/>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7"/>
          <p:cNvGrpSpPr/>
          <p:nvPr/>
        </p:nvGrpSpPr>
        <p:grpSpPr>
          <a:xfrm>
            <a:off x="5435505" y="296494"/>
            <a:ext cx="8734050" cy="1442981"/>
            <a:chOff x="0" y="-28575"/>
            <a:chExt cx="11645400" cy="1923975"/>
          </a:xfrm>
        </p:grpSpPr>
        <p:sp>
          <p:nvSpPr>
            <p:cNvPr id="318" name="Google Shape;318;p17"/>
            <p:cNvSpPr/>
            <p:nvPr/>
          </p:nvSpPr>
          <p:spPr>
            <a:xfrm>
              <a:off x="0" y="0"/>
              <a:ext cx="11645400" cy="1895400"/>
            </a:xfrm>
            <a:custGeom>
              <a:rect b="b" l="l" r="r" t="t"/>
              <a:pathLst>
                <a:path extrusionOk="0" h="1895400" w="11645400">
                  <a:moveTo>
                    <a:pt x="0" y="0"/>
                  </a:moveTo>
                  <a:lnTo>
                    <a:pt x="11645400" y="0"/>
                  </a:lnTo>
                  <a:lnTo>
                    <a:pt x="11645400" y="1895400"/>
                  </a:lnTo>
                  <a:lnTo>
                    <a:pt x="0" y="1895400"/>
                  </a:lnTo>
                  <a:close/>
                </a:path>
              </a:pathLst>
            </a:custGeom>
            <a:solidFill>
              <a:srgbClr val="000000">
                <a:alpha val="0"/>
              </a:srgbClr>
            </a:solidFill>
            <a:ln>
              <a:noFill/>
            </a:ln>
          </p:spPr>
        </p:sp>
        <p:sp>
          <p:nvSpPr>
            <p:cNvPr id="319" name="Google Shape;319;p17"/>
            <p:cNvSpPr txBox="1"/>
            <p:nvPr/>
          </p:nvSpPr>
          <p:spPr>
            <a:xfrm>
              <a:off x="0" y="-28575"/>
              <a:ext cx="11645400" cy="19239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Fallstudien: Spanien &amp; Solarenergie</a:t>
              </a:r>
              <a:endParaRPr b="0" i="0" sz="1400" u="none" cap="none" strike="noStrike">
                <a:solidFill>
                  <a:srgbClr val="000000"/>
                </a:solidFill>
                <a:latin typeface="Arial"/>
                <a:ea typeface="Arial"/>
                <a:cs typeface="Arial"/>
                <a:sym typeface="Arial"/>
              </a:endParaRPr>
            </a:p>
          </p:txBody>
        </p:sp>
      </p:grpSp>
      <p:sp>
        <p:nvSpPr>
          <p:cNvPr id="320" name="Google Shape;320;p17"/>
          <p:cNvSpPr/>
          <p:nvPr/>
        </p:nvSpPr>
        <p:spPr>
          <a:xfrm>
            <a:off x="10812816" y="5662000"/>
            <a:ext cx="6179222" cy="4114800"/>
          </a:xfrm>
          <a:custGeom>
            <a:rect b="b" l="l" r="r" t="t"/>
            <a:pathLst>
              <a:path extrusionOk="0" h="4114800" w="6179222">
                <a:moveTo>
                  <a:pt x="0" y="0"/>
                </a:moveTo>
                <a:lnTo>
                  <a:pt x="6179221" y="0"/>
                </a:lnTo>
                <a:lnTo>
                  <a:pt x="6179221" y="4114800"/>
                </a:lnTo>
                <a:lnTo>
                  <a:pt x="0" y="4114800"/>
                </a:lnTo>
                <a:lnTo>
                  <a:pt x="0" y="0"/>
                </a:lnTo>
                <a:close/>
              </a:path>
            </a:pathLst>
          </a:custGeom>
          <a:blipFill rotWithShape="1">
            <a:blip r:embed="rId3">
              <a:alphaModFix/>
            </a:blip>
            <a:stretch>
              <a:fillRect b="0" l="0" r="0" t="0"/>
            </a:stretch>
          </a:blipFill>
          <a:ln>
            <a:noFill/>
          </a:ln>
        </p:spPr>
      </p:sp>
      <p:sp>
        <p:nvSpPr>
          <p:cNvPr id="321" name="Google Shape;321;p17"/>
          <p:cNvSpPr txBox="1"/>
          <p:nvPr/>
        </p:nvSpPr>
        <p:spPr>
          <a:xfrm>
            <a:off x="1028700" y="1527000"/>
            <a:ext cx="16230600" cy="4057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300"/>
              <a:t>Spanien hat erhebliche Fortschritte bei der Integration der Solarenergie in seinen Energiemix gemacht und will bis 2024 einen Rekordanteil von 56 % der Stromerzeugung aus erneuerbaren Energien erreichen, wobei die Photovoltaik (PV) eine wesentliche Rolle spielt. </a:t>
            </a:r>
            <a:endParaRPr sz="2300"/>
          </a:p>
          <a:p>
            <a:pPr indent="0" lvl="0" marL="0" rtl="0" algn="l">
              <a:lnSpc>
                <a:spcPct val="115000"/>
              </a:lnSpc>
              <a:spcBef>
                <a:spcPts val="0"/>
              </a:spcBef>
              <a:spcAft>
                <a:spcPts val="0"/>
              </a:spcAft>
              <a:buClr>
                <a:schemeClr val="dk1"/>
              </a:buClr>
              <a:buSzPts val="1100"/>
              <a:buFont typeface="Arial"/>
              <a:buNone/>
            </a:pPr>
            <a:r>
              <a:rPr lang="en-US" sz="2300"/>
              <a:t>Das Land hat sogar Solaranlagen im industriellen Maßstab entwickelt: Im Mai 2024 waren in Spanien 29,5 GW an PV-Anlagen installiert, und weitere 7,8 GW befanden sich im Bau. Damit hat das Land 60 % seines für 2030 angestrebten Ziels von 57 GW für die Solarstromversorgung im industriellen Maßstab erreicht. Darüber hinaus verwenden fast 90 % der spanischen Solaranlagen bifaciale Module, die die Effizienz erhöhen, indem sie das Sonnenlicht auf beiden Seiten einfangen. Darüber hinaus verwenden etwa 84 % der Anlagen Tracker-Strukturen, um die Energieerfassung zu optimieren. </a:t>
            </a:r>
            <a:endParaRPr sz="2300"/>
          </a:p>
          <a:p>
            <a:pPr indent="0" lvl="0" marL="0" marR="0" rtl="0" algn="l">
              <a:lnSpc>
                <a:spcPct val="108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sp>
        <p:nvSpPr>
          <p:cNvPr id="322" name="Google Shape;322;p17"/>
          <p:cNvSpPr txBox="1"/>
          <p:nvPr/>
        </p:nvSpPr>
        <p:spPr>
          <a:xfrm>
            <a:off x="1028700" y="5048800"/>
            <a:ext cx="9365100" cy="5341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i="1" lang="en-US" sz="2000"/>
              <a:t>Herausforderungen ausgleichen:</a:t>
            </a:r>
            <a:endParaRPr b="1" i="1" sz="2000"/>
          </a:p>
          <a:p>
            <a:pPr indent="-355600" lvl="0" marL="457200" rtl="0" algn="l">
              <a:lnSpc>
                <a:spcPct val="115000"/>
              </a:lnSpc>
              <a:spcBef>
                <a:spcPts val="0"/>
              </a:spcBef>
              <a:spcAft>
                <a:spcPts val="0"/>
              </a:spcAft>
              <a:buSzPts val="2000"/>
              <a:buChar char="-"/>
            </a:pPr>
            <a:r>
              <a:rPr lang="en-US" sz="2000"/>
              <a:t>Ungleichgewicht zwischen Angebot und Nachfrage </a:t>
            </a:r>
            <a:endParaRPr sz="2000"/>
          </a:p>
          <a:p>
            <a:pPr indent="-355600" lvl="0" marL="457200" rtl="0" algn="l">
              <a:lnSpc>
                <a:spcPct val="115000"/>
              </a:lnSpc>
              <a:spcBef>
                <a:spcPts val="0"/>
              </a:spcBef>
              <a:spcAft>
                <a:spcPts val="0"/>
              </a:spcAft>
              <a:buSzPts val="2000"/>
              <a:buChar char="-"/>
            </a:pPr>
            <a:r>
              <a:rPr lang="en-US" sz="2000"/>
              <a:t>Netzsättigung</a:t>
            </a:r>
            <a:endParaRPr sz="2000"/>
          </a:p>
          <a:p>
            <a:pPr indent="-355600" lvl="0" marL="457200" rtl="0" algn="l">
              <a:lnSpc>
                <a:spcPct val="115000"/>
              </a:lnSpc>
              <a:spcBef>
                <a:spcPts val="0"/>
              </a:spcBef>
              <a:spcAft>
                <a:spcPts val="0"/>
              </a:spcAft>
              <a:buSzPts val="2000"/>
              <a:buChar char="-"/>
            </a:pPr>
            <a:r>
              <a:rPr lang="en-US" sz="2000"/>
              <a:t>Bedarf an Energiespeicherung</a:t>
            </a:r>
            <a:endParaRPr sz="2000"/>
          </a:p>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0"/>
              </a:spcBef>
              <a:spcAft>
                <a:spcPts val="0"/>
              </a:spcAft>
              <a:buClr>
                <a:schemeClr val="dk1"/>
              </a:buClr>
              <a:buSzPts val="1100"/>
              <a:buFont typeface="Arial"/>
              <a:buNone/>
            </a:pPr>
            <a:r>
              <a:rPr b="1" i="1" lang="en-US" sz="2000"/>
              <a:t>Strategische Antworten:</a:t>
            </a:r>
            <a:endParaRPr b="1" i="1" sz="2000"/>
          </a:p>
          <a:p>
            <a:pPr indent="-355600" lvl="0" marL="457200" rtl="0" algn="l">
              <a:lnSpc>
                <a:spcPct val="115000"/>
              </a:lnSpc>
              <a:spcBef>
                <a:spcPts val="0"/>
              </a:spcBef>
              <a:spcAft>
                <a:spcPts val="0"/>
              </a:spcAft>
              <a:buSzPts val="2000"/>
              <a:buChar char="-"/>
            </a:pPr>
            <a:r>
              <a:rPr lang="en-US" sz="2000"/>
              <a:t>Hybride erneuerbare Anlagen</a:t>
            </a:r>
            <a:endParaRPr sz="2000"/>
          </a:p>
          <a:p>
            <a:pPr indent="-355600" lvl="0" marL="457200" rtl="0" algn="l">
              <a:lnSpc>
                <a:spcPct val="115000"/>
              </a:lnSpc>
              <a:spcBef>
                <a:spcPts val="0"/>
              </a:spcBef>
              <a:spcAft>
                <a:spcPts val="0"/>
              </a:spcAft>
              <a:buSzPts val="2000"/>
              <a:buChar char="-"/>
            </a:pPr>
            <a:r>
              <a:rPr lang="en-US" sz="2000"/>
              <a:t>Regulatorische Rahmenbedingungen</a:t>
            </a:r>
            <a:endParaRPr sz="2000"/>
          </a:p>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0"/>
              </a:spcBef>
              <a:spcAft>
                <a:spcPts val="0"/>
              </a:spcAft>
              <a:buClr>
                <a:schemeClr val="dk1"/>
              </a:buClr>
              <a:buSzPts val="1100"/>
              <a:buFont typeface="Arial"/>
              <a:buNone/>
            </a:pPr>
            <a:r>
              <a:rPr lang="en-US" sz="2000"/>
              <a:t>Spanien will bis 2030 80 % seines Stroms aus erneuerbaren Energien erzeugen, wobei die Solarenergie eine zentrale Rolle spielen wird. Um dieses Ziel zu erreichen, sind kontinuierliche Investitionen in die Netzinfrastruktur, die Energiespeicherung und regulatorische Unterstützung erforderlich, um den wachsenden Anteil variabler erneuerbarer Energiequellen zu verwalten. </a:t>
            </a:r>
            <a:endParaRPr sz="2000"/>
          </a:p>
          <a:p>
            <a:pPr indent="0" lvl="0" marL="0" marR="0" rtl="0" algn="l">
              <a:lnSpc>
                <a:spcPct val="108000"/>
              </a:lnSpc>
              <a:spcBef>
                <a:spcPts val="0"/>
              </a:spcBef>
              <a:spcAft>
                <a:spcPts val="0"/>
              </a:spcAft>
              <a:buClr>
                <a:srgbClr val="000000"/>
              </a:buClr>
              <a:buSzPts val="2500"/>
              <a:buFont typeface="Arial"/>
              <a:buNone/>
            </a:pPr>
            <a:r>
              <a:t/>
            </a:r>
            <a:endParaRPr b="1" i="1" sz="2500"/>
          </a:p>
        </p:txBody>
      </p:sp>
      <p:sp>
        <p:nvSpPr>
          <p:cNvPr descr="Blue text on a white background  Description automatically generated" id="323" name="Google Shape;323;p17"/>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324" name="Google Shape;324;p17"/>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18"/>
          <p:cNvGrpSpPr/>
          <p:nvPr/>
        </p:nvGrpSpPr>
        <p:grpSpPr>
          <a:xfrm>
            <a:off x="5436819" y="294469"/>
            <a:ext cx="8731421" cy="1447031"/>
            <a:chOff x="0" y="-28575"/>
            <a:chExt cx="11641895" cy="1929375"/>
          </a:xfrm>
        </p:grpSpPr>
        <p:sp>
          <p:nvSpPr>
            <p:cNvPr id="330" name="Google Shape;330;p18"/>
            <p:cNvSpPr/>
            <p:nvPr/>
          </p:nvSpPr>
          <p:spPr>
            <a:xfrm>
              <a:off x="0" y="0"/>
              <a:ext cx="11641895" cy="1900800"/>
            </a:xfrm>
            <a:custGeom>
              <a:rect b="b" l="l" r="r" t="t"/>
              <a:pathLst>
                <a:path extrusionOk="0" h="1900800" w="11641895">
                  <a:moveTo>
                    <a:pt x="0" y="0"/>
                  </a:moveTo>
                  <a:lnTo>
                    <a:pt x="11641895" y="0"/>
                  </a:lnTo>
                  <a:lnTo>
                    <a:pt x="11641895" y="1900800"/>
                  </a:lnTo>
                  <a:lnTo>
                    <a:pt x="0" y="1900800"/>
                  </a:lnTo>
                  <a:close/>
                </a:path>
              </a:pathLst>
            </a:custGeom>
            <a:solidFill>
              <a:srgbClr val="000000">
                <a:alpha val="0"/>
              </a:srgbClr>
            </a:solidFill>
            <a:ln>
              <a:noFill/>
            </a:ln>
          </p:spPr>
        </p:sp>
        <p:sp>
          <p:nvSpPr>
            <p:cNvPr id="331" name="Google Shape;331;p18"/>
            <p:cNvSpPr txBox="1"/>
            <p:nvPr/>
          </p:nvSpPr>
          <p:spPr>
            <a:xfrm>
              <a:off x="0" y="-28575"/>
              <a:ext cx="11641895" cy="1929375"/>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3000"/>
                <a:buFont typeface="Arial"/>
                <a:buNone/>
              </a:pPr>
              <a:r>
                <a:rPr lang="en-US" sz="3000">
                  <a:solidFill>
                    <a:srgbClr val="0E3B44"/>
                  </a:solidFill>
                </a:rPr>
                <a:t>Zentrale Herausforderungen und künftige Wege </a:t>
              </a:r>
              <a:endParaRPr b="0" i="0" sz="1400" u="none" cap="none" strike="noStrike">
                <a:solidFill>
                  <a:srgbClr val="000000"/>
                </a:solidFill>
                <a:latin typeface="Arial"/>
                <a:ea typeface="Arial"/>
                <a:cs typeface="Arial"/>
                <a:sym typeface="Arial"/>
              </a:endParaRPr>
            </a:p>
          </p:txBody>
        </p:sp>
      </p:grpSp>
      <p:sp>
        <p:nvSpPr>
          <p:cNvPr id="332" name="Google Shape;332;p18"/>
          <p:cNvSpPr/>
          <p:nvPr/>
        </p:nvSpPr>
        <p:spPr>
          <a:xfrm>
            <a:off x="3284313" y="1299450"/>
            <a:ext cx="13090191" cy="8819516"/>
          </a:xfrm>
          <a:custGeom>
            <a:rect b="b" l="l" r="r" t="t"/>
            <a:pathLst>
              <a:path extrusionOk="0" h="8819516" w="13090191">
                <a:moveTo>
                  <a:pt x="0" y="0"/>
                </a:moveTo>
                <a:lnTo>
                  <a:pt x="13090190" y="0"/>
                </a:lnTo>
                <a:lnTo>
                  <a:pt x="13090190" y="8819516"/>
                </a:lnTo>
                <a:lnTo>
                  <a:pt x="0" y="8819516"/>
                </a:lnTo>
                <a:lnTo>
                  <a:pt x="0" y="0"/>
                </a:lnTo>
                <a:close/>
              </a:path>
            </a:pathLst>
          </a:custGeom>
          <a:blipFill rotWithShape="1">
            <a:blip r:embed="rId3">
              <a:alphaModFix/>
            </a:blip>
            <a:stretch>
              <a:fillRect b="0" l="0" r="0" t="0"/>
            </a:stretch>
          </a:blipFill>
          <a:ln>
            <a:noFill/>
          </a:ln>
        </p:spPr>
      </p:sp>
      <p:grpSp>
        <p:nvGrpSpPr>
          <p:cNvPr id="333" name="Google Shape;333;p18"/>
          <p:cNvGrpSpPr/>
          <p:nvPr/>
        </p:nvGrpSpPr>
        <p:grpSpPr>
          <a:xfrm>
            <a:off x="4220875" y="3905626"/>
            <a:ext cx="11163375" cy="6381449"/>
            <a:chOff x="-7" y="-247640"/>
            <a:chExt cx="14884500" cy="8508600"/>
          </a:xfrm>
        </p:grpSpPr>
        <p:sp>
          <p:nvSpPr>
            <p:cNvPr id="334" name="Google Shape;334;p18"/>
            <p:cNvSpPr/>
            <p:nvPr/>
          </p:nvSpPr>
          <p:spPr>
            <a:xfrm>
              <a:off x="0" y="0"/>
              <a:ext cx="14884400" cy="6889259"/>
            </a:xfrm>
            <a:custGeom>
              <a:rect b="b" l="l" r="r" t="t"/>
              <a:pathLst>
                <a:path extrusionOk="0" h="6889259" w="14884400">
                  <a:moveTo>
                    <a:pt x="0" y="0"/>
                  </a:moveTo>
                  <a:lnTo>
                    <a:pt x="14884400" y="0"/>
                  </a:lnTo>
                  <a:lnTo>
                    <a:pt x="14884400" y="6889259"/>
                  </a:lnTo>
                  <a:lnTo>
                    <a:pt x="0" y="6889259"/>
                  </a:lnTo>
                  <a:close/>
                </a:path>
              </a:pathLst>
            </a:custGeom>
            <a:solidFill>
              <a:srgbClr val="000000">
                <a:alpha val="0"/>
              </a:srgbClr>
            </a:solidFill>
            <a:ln>
              <a:noFill/>
            </a:ln>
          </p:spPr>
        </p:sp>
        <p:sp>
          <p:nvSpPr>
            <p:cNvPr id="335" name="Google Shape;335;p18"/>
            <p:cNvSpPr txBox="1"/>
            <p:nvPr/>
          </p:nvSpPr>
          <p:spPr>
            <a:xfrm>
              <a:off x="-7" y="-247640"/>
              <a:ext cx="14884500" cy="8508600"/>
            </a:xfrm>
            <a:prstGeom prst="rect">
              <a:avLst/>
            </a:prstGeom>
            <a:noFill/>
            <a:ln>
              <a:noFill/>
            </a:ln>
          </p:spPr>
          <p:txBody>
            <a:bodyPr anchorCtr="0" anchor="t" bIns="0" lIns="0" spcFirstLastPara="1" rIns="0" wrap="square" tIns="0">
              <a:noAutofit/>
            </a:bodyPr>
            <a:lstStyle/>
            <a:p>
              <a:pPr indent="-374650" lvl="1" marL="914400" rtl="0" algn="l">
                <a:lnSpc>
                  <a:spcPct val="115000"/>
                </a:lnSpc>
                <a:spcBef>
                  <a:spcPts val="0"/>
                </a:spcBef>
                <a:spcAft>
                  <a:spcPts val="0"/>
                </a:spcAft>
                <a:buSzPts val="2300"/>
                <a:buChar char="•"/>
              </a:pPr>
              <a:r>
                <a:rPr b="1" lang="en-US" sz="2300"/>
                <a:t>Dateninkonsistenz</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Verfolgung dezentraler Energie</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Sich entwickelnde Metriken</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Stärkung des statistischen Rahmens in Europa</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Überwachung in Echtzeit</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Kollaborative Datenbanken</a:t>
              </a:r>
              <a:endParaRPr b="1" sz="2300"/>
            </a:p>
            <a:p>
              <a:pPr indent="0" lvl="0" marL="0" rtl="0" algn="l">
                <a:lnSpc>
                  <a:spcPct val="115000"/>
                </a:lnSpc>
                <a:spcBef>
                  <a:spcPts val="0"/>
                </a:spcBef>
                <a:spcAft>
                  <a:spcPts val="0"/>
                </a:spcAft>
                <a:buNone/>
              </a:pPr>
              <a:r>
                <a:t/>
              </a:r>
              <a:endParaRPr b="1" sz="2300"/>
            </a:p>
            <a:p>
              <a:pPr indent="-374650" lvl="1" marL="914400" rtl="0" algn="l">
                <a:lnSpc>
                  <a:spcPct val="115000"/>
                </a:lnSpc>
                <a:spcBef>
                  <a:spcPts val="0"/>
                </a:spcBef>
                <a:spcAft>
                  <a:spcPts val="0"/>
                </a:spcAft>
                <a:buSzPts val="2300"/>
                <a:buChar char="•"/>
              </a:pPr>
              <a:r>
                <a:rPr b="1" lang="en-US" sz="2300"/>
                <a:t>AI &amp; IoT-Anwendungen</a:t>
              </a:r>
              <a:endParaRPr b="1" sz="2300"/>
            </a:p>
            <a:p>
              <a:pPr indent="0" lvl="0" marL="0" marR="0" rtl="0" algn="l">
                <a:lnSpc>
                  <a:spcPct val="191998"/>
                </a:lnSpc>
                <a:spcBef>
                  <a:spcPts val="0"/>
                </a:spcBef>
                <a:spcAft>
                  <a:spcPts val="0"/>
                </a:spcAft>
                <a:buNone/>
              </a:pPr>
              <a:r>
                <a:t/>
              </a:r>
              <a:endParaRPr b="1" sz="2787"/>
            </a:p>
            <a:p>
              <a:pPr indent="-344722" lvl="1" marL="689443" marR="0" rtl="0" algn="l">
                <a:lnSpc>
                  <a:spcPct val="85145"/>
                </a:lnSpc>
                <a:spcBef>
                  <a:spcPts val="0"/>
                </a:spcBef>
                <a:spcAft>
                  <a:spcPts val="0"/>
                </a:spcAft>
                <a:buClr>
                  <a:srgbClr val="000000"/>
                </a:buClr>
                <a:buSzPts val="2787"/>
                <a:buFont typeface="Arial"/>
                <a:buNone/>
              </a:pPr>
              <a:r>
                <a:t/>
              </a:r>
              <a:endParaRPr b="1" i="0" sz="2787" u="none" cap="none" strike="noStrike">
                <a:solidFill>
                  <a:srgbClr val="000000"/>
                </a:solidFill>
                <a:latin typeface="Arial"/>
                <a:ea typeface="Arial"/>
                <a:cs typeface="Arial"/>
                <a:sym typeface="Arial"/>
              </a:endParaRPr>
            </a:p>
            <a:p>
              <a:pPr indent="-242508" lvl="1" marL="485015" marR="0" rtl="0" algn="l">
                <a:lnSpc>
                  <a:spcPct val="86375"/>
                </a:lnSpc>
                <a:spcBef>
                  <a:spcPts val="0"/>
                </a:spcBef>
                <a:spcAft>
                  <a:spcPts val="0"/>
                </a:spcAft>
                <a:buClr>
                  <a:srgbClr val="000000"/>
                </a:buClr>
                <a:buSzPts val="1512"/>
                <a:buFont typeface="Arial"/>
                <a:buNone/>
              </a:pPr>
              <a:r>
                <a:rPr b="0" i="0" lang="en-US" sz="1512"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grpSp>
        <p:nvGrpSpPr>
          <p:cNvPr id="336" name="Google Shape;336;p18"/>
          <p:cNvGrpSpPr/>
          <p:nvPr/>
        </p:nvGrpSpPr>
        <p:grpSpPr>
          <a:xfrm>
            <a:off x="5697263" y="1986721"/>
            <a:ext cx="8210550" cy="1442282"/>
            <a:chOff x="0" y="0"/>
            <a:chExt cx="10947400" cy="3319407"/>
          </a:xfrm>
        </p:grpSpPr>
        <p:sp>
          <p:nvSpPr>
            <p:cNvPr id="337" name="Google Shape;337;p18"/>
            <p:cNvSpPr/>
            <p:nvPr/>
          </p:nvSpPr>
          <p:spPr>
            <a:xfrm>
              <a:off x="0" y="0"/>
              <a:ext cx="10947400" cy="3319407"/>
            </a:xfrm>
            <a:custGeom>
              <a:rect b="b" l="l" r="r" t="t"/>
              <a:pathLst>
                <a:path extrusionOk="0" h="3319407" w="10947400">
                  <a:moveTo>
                    <a:pt x="0" y="0"/>
                  </a:moveTo>
                  <a:lnTo>
                    <a:pt x="10947400" y="0"/>
                  </a:lnTo>
                  <a:lnTo>
                    <a:pt x="10947400" y="3319407"/>
                  </a:lnTo>
                  <a:lnTo>
                    <a:pt x="0" y="3319407"/>
                  </a:lnTo>
                  <a:close/>
                </a:path>
              </a:pathLst>
            </a:custGeom>
            <a:solidFill>
              <a:srgbClr val="000000">
                <a:alpha val="0"/>
              </a:srgbClr>
            </a:solidFill>
            <a:ln>
              <a:noFill/>
            </a:ln>
          </p:spPr>
        </p:sp>
        <p:sp>
          <p:nvSpPr>
            <p:cNvPr id="338" name="Google Shape;338;p18"/>
            <p:cNvSpPr txBox="1"/>
            <p:nvPr/>
          </p:nvSpPr>
          <p:spPr>
            <a:xfrm>
              <a:off x="50" y="932353"/>
              <a:ext cx="10947300" cy="1454700"/>
            </a:xfrm>
            <a:prstGeom prst="rect">
              <a:avLst/>
            </a:prstGeom>
            <a:noFill/>
            <a:ln>
              <a:noFill/>
            </a:ln>
          </p:spPr>
          <p:txBody>
            <a:bodyPr anchorCtr="0" anchor="t" bIns="0" lIns="0" spcFirstLastPara="1" rIns="0" wrap="square" tIns="0">
              <a:noAutofit/>
            </a:bodyPr>
            <a:lstStyle/>
            <a:p>
              <a:pPr indent="0" lvl="0" marL="0" marR="0" rtl="0" algn="ctr">
                <a:lnSpc>
                  <a:spcPct val="191998"/>
                </a:lnSpc>
                <a:spcBef>
                  <a:spcPts val="0"/>
                </a:spcBef>
                <a:spcAft>
                  <a:spcPts val="0"/>
                </a:spcAft>
                <a:buClr>
                  <a:srgbClr val="000000"/>
                </a:buClr>
                <a:buSzPts val="2687"/>
                <a:buFont typeface="Arial"/>
                <a:buNone/>
              </a:pPr>
              <a:r>
                <a:rPr b="1" lang="en-US" sz="2687"/>
                <a:t>Hindernisse für genaue Energiestatistiken</a:t>
              </a:r>
              <a:endParaRPr b="0" i="0" sz="1400" u="none" cap="none" strike="noStrike">
                <a:solidFill>
                  <a:srgbClr val="000000"/>
                </a:solidFill>
                <a:latin typeface="Arial"/>
                <a:ea typeface="Arial"/>
                <a:cs typeface="Arial"/>
                <a:sym typeface="Arial"/>
              </a:endParaRPr>
            </a:p>
            <a:p>
              <a:pPr indent="-328687" lvl="1" marL="657377" marR="0" rtl="0" algn="ctr">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0" lvl="1" marL="328689" marR="0" rtl="0" algn="l">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328687" lvl="1" marL="657377" marR="0" rtl="0" algn="ctr">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328687" lvl="1" marL="657377" marR="0" rtl="0" algn="ctr">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328687" lvl="1" marL="657377" marR="0" rtl="0" algn="ctr">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328687" lvl="1" marL="657377" marR="0" rtl="0" algn="ctr">
                <a:lnSpc>
                  <a:spcPct val="84220"/>
                </a:lnSpc>
                <a:spcBef>
                  <a:spcPts val="0"/>
                </a:spcBef>
                <a:spcAft>
                  <a:spcPts val="0"/>
                </a:spcAft>
                <a:buClr>
                  <a:srgbClr val="000000"/>
                </a:buClr>
                <a:buSzPts val="2687"/>
                <a:buFont typeface="Arial"/>
                <a:buNone/>
              </a:pPr>
              <a:r>
                <a:t/>
              </a:r>
              <a:endParaRPr b="1" i="0" sz="2687" u="none" cap="none" strike="noStrike">
                <a:solidFill>
                  <a:srgbClr val="000000"/>
                </a:solidFill>
                <a:latin typeface="Arial"/>
                <a:ea typeface="Arial"/>
                <a:cs typeface="Arial"/>
                <a:sym typeface="Arial"/>
              </a:endParaRPr>
            </a:p>
            <a:p>
              <a:pPr indent="-226473" lvl="1" marL="452947" marR="0" rtl="0" algn="ctr">
                <a:lnSpc>
                  <a:spcPct val="86402"/>
                </a:lnSpc>
                <a:spcBef>
                  <a:spcPts val="0"/>
                </a:spcBef>
                <a:spcAft>
                  <a:spcPts val="0"/>
                </a:spcAft>
                <a:buClr>
                  <a:srgbClr val="000000"/>
                </a:buClr>
                <a:buSzPts val="1412"/>
                <a:buFont typeface="Arial"/>
                <a:buNone/>
              </a:pPr>
              <a:r>
                <a:rPr b="0" i="0" lang="en-US" sz="1412"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descr="Blue text on a white background  Description automatically generated" id="339" name="Google Shape;339;p18"/>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340" name="Google Shape;340;p18"/>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pSp>
        <p:nvGrpSpPr>
          <p:cNvPr id="345" name="Google Shape;345;p19"/>
          <p:cNvGrpSpPr/>
          <p:nvPr/>
        </p:nvGrpSpPr>
        <p:grpSpPr>
          <a:xfrm>
            <a:off x="8018550" y="272800"/>
            <a:ext cx="3620475" cy="1282775"/>
            <a:chOff x="0" y="-28567"/>
            <a:chExt cx="4827300" cy="1710367"/>
          </a:xfrm>
        </p:grpSpPr>
        <p:sp>
          <p:nvSpPr>
            <p:cNvPr id="346" name="Google Shape;346;p19"/>
            <p:cNvSpPr/>
            <p:nvPr/>
          </p:nvSpPr>
          <p:spPr>
            <a:xfrm>
              <a:off x="0" y="0"/>
              <a:ext cx="3001200" cy="1681800"/>
            </a:xfrm>
            <a:custGeom>
              <a:rect b="b" l="l" r="r" t="t"/>
              <a:pathLst>
                <a:path extrusionOk="0" h="1681800" w="3001200">
                  <a:moveTo>
                    <a:pt x="0" y="0"/>
                  </a:moveTo>
                  <a:lnTo>
                    <a:pt x="3001200" y="0"/>
                  </a:lnTo>
                  <a:lnTo>
                    <a:pt x="3001200" y="1681800"/>
                  </a:lnTo>
                  <a:lnTo>
                    <a:pt x="0" y="1681800"/>
                  </a:lnTo>
                  <a:close/>
                </a:path>
              </a:pathLst>
            </a:custGeom>
            <a:solidFill>
              <a:srgbClr val="000000">
                <a:alpha val="0"/>
              </a:srgbClr>
            </a:solidFill>
            <a:ln>
              <a:noFill/>
            </a:ln>
          </p:spPr>
        </p:sp>
        <p:sp>
          <p:nvSpPr>
            <p:cNvPr id="347" name="Google Shape;347;p19"/>
            <p:cNvSpPr txBox="1"/>
            <p:nvPr/>
          </p:nvSpPr>
          <p:spPr>
            <a:xfrm>
              <a:off x="0" y="-28567"/>
              <a:ext cx="4827300" cy="1710300"/>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3000"/>
                <a:buFont typeface="Arial"/>
                <a:buNone/>
              </a:pPr>
              <a:r>
                <a:rPr lang="en-US" sz="3000">
                  <a:solidFill>
                    <a:srgbClr val="0E3B44"/>
                  </a:solidFill>
                </a:rPr>
                <a:t>Schlussfolgerungen</a:t>
              </a:r>
              <a:endParaRPr b="0" i="0" sz="1400" u="none" cap="none" strike="noStrike">
                <a:solidFill>
                  <a:srgbClr val="000000"/>
                </a:solidFill>
                <a:latin typeface="Arial"/>
                <a:ea typeface="Arial"/>
                <a:cs typeface="Arial"/>
                <a:sym typeface="Arial"/>
              </a:endParaRPr>
            </a:p>
          </p:txBody>
        </p:sp>
      </p:grpSp>
      <p:grpSp>
        <p:nvGrpSpPr>
          <p:cNvPr id="348" name="Google Shape;348;p19"/>
          <p:cNvGrpSpPr/>
          <p:nvPr/>
        </p:nvGrpSpPr>
        <p:grpSpPr>
          <a:xfrm>
            <a:off x="1028700" y="1534149"/>
            <a:ext cx="16230600" cy="11074355"/>
            <a:chOff x="0" y="-28569"/>
            <a:chExt cx="21640800" cy="14765807"/>
          </a:xfrm>
        </p:grpSpPr>
        <p:sp>
          <p:nvSpPr>
            <p:cNvPr id="349" name="Google Shape;349;p19"/>
            <p:cNvSpPr/>
            <p:nvPr/>
          </p:nvSpPr>
          <p:spPr>
            <a:xfrm>
              <a:off x="0" y="0"/>
              <a:ext cx="21640800" cy="14737238"/>
            </a:xfrm>
            <a:custGeom>
              <a:rect b="b" l="l" r="r" t="t"/>
              <a:pathLst>
                <a:path extrusionOk="0" h="14737238" w="21640800">
                  <a:moveTo>
                    <a:pt x="0" y="0"/>
                  </a:moveTo>
                  <a:lnTo>
                    <a:pt x="21640800" y="0"/>
                  </a:lnTo>
                  <a:lnTo>
                    <a:pt x="21640800" y="14737238"/>
                  </a:lnTo>
                  <a:lnTo>
                    <a:pt x="0" y="14737238"/>
                  </a:lnTo>
                  <a:close/>
                </a:path>
              </a:pathLst>
            </a:custGeom>
            <a:solidFill>
              <a:srgbClr val="000000">
                <a:alpha val="0"/>
              </a:srgbClr>
            </a:solidFill>
            <a:ln>
              <a:noFill/>
            </a:ln>
          </p:spPr>
        </p:sp>
        <p:sp>
          <p:nvSpPr>
            <p:cNvPr id="350" name="Google Shape;350;p19"/>
            <p:cNvSpPr txBox="1"/>
            <p:nvPr/>
          </p:nvSpPr>
          <p:spPr>
            <a:xfrm>
              <a:off x="0" y="-28569"/>
              <a:ext cx="21640800" cy="1130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200"/>
                <a:t>Die Energiewende in der EU ist ein komplexes Zusammenspiel zwischen ehrgeizigen politischen Maßnahmen und dem entscheidenden Bedarf an präzisen statistischen Erkenntnissen. </a:t>
              </a:r>
              <a:endParaRPr sz="2200"/>
            </a:p>
            <a:p>
              <a:pPr indent="0" lvl="0" marL="0" rtl="0" algn="l">
                <a:lnSpc>
                  <a:spcPct val="115000"/>
                </a:lnSpc>
                <a:spcBef>
                  <a:spcPts val="0"/>
                </a:spcBef>
                <a:spcAft>
                  <a:spcPts val="0"/>
                </a:spcAft>
                <a:buClr>
                  <a:schemeClr val="dk1"/>
                </a:buClr>
                <a:buSzPts val="1100"/>
                <a:buFont typeface="Arial"/>
                <a:buNone/>
              </a:pPr>
              <a:r>
                <a:rPr lang="en-US" sz="2200"/>
                <a:t>Initiativen wie der Europäische Green Deal, das Fit-for-55-Paket und die Richtlinie über erneuerbare Energien zeigen das Engagement der Union für die Dekarbonisierung ihrer Energiesysteme. Gleichzeitig zeigen Fallstudien aus Ländern wie Deutschland, Dänemark und Spanien die Erfolge und Herausforderungen bei der Integration erneuerbarer Energien und dem Ausgleich der Netze.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rPr lang="en-US" sz="2200"/>
                <a:t>Diese Beispiele unterstreichen die Bedeutung genauer, umfassender Energiedaten für die Entscheidungsfindung, die Überwachung von Fortschritten und die Bewältigung neuer Herausforderungen wie dezentralisierte Energiesysteme und sich entwickelnde Messgrößen wie Energiegerechtigkeit.</a:t>
              </a:r>
              <a:endParaRPr sz="2200"/>
            </a:p>
            <a:p>
              <a:pPr indent="0" lvl="0" marL="0" rtl="0" algn="l">
                <a:lnSpc>
                  <a:spcPct val="115000"/>
                </a:lnSpc>
                <a:spcBef>
                  <a:spcPts val="0"/>
                </a:spcBef>
                <a:spcAft>
                  <a:spcPts val="0"/>
                </a:spcAft>
                <a:buClr>
                  <a:schemeClr val="dk1"/>
                </a:buClr>
                <a:buSzPts val="1100"/>
                <a:buFont typeface="Arial"/>
                <a:buNone/>
              </a:pPr>
              <a:r>
                <a:rPr lang="en-US" sz="2200"/>
                <a:t>Robuste Energiestatistiken sind notwendig und erforderlich, um die EU-Vision von Netto-Null-Emissionen im Jahr 2050 zu erreichen.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rPr lang="en-US" sz="2200"/>
                <a:t>Sie ermöglichen eine wirksame Umsetzung der Politik, fördern die internationale Zusammenarbeit und treiben technologische Innovationen voran. Ohne verlässliche Daten würden die Verfolgung von Fortschritten, die Ermittlung von Lücken und die Anpassung von Strategien erheblich erschwert.</a:t>
              </a:r>
              <a:endParaRPr sz="2200"/>
            </a:p>
            <a:p>
              <a:pPr indent="0" lvl="0" marL="0" rtl="0" algn="l">
                <a:lnSpc>
                  <a:spcPct val="115000"/>
                </a:lnSpc>
                <a:spcBef>
                  <a:spcPts val="0"/>
                </a:spcBef>
                <a:spcAft>
                  <a:spcPts val="0"/>
                </a:spcAft>
                <a:buClr>
                  <a:schemeClr val="dk1"/>
                </a:buClr>
                <a:buSzPts val="1100"/>
                <a:buFont typeface="Arial"/>
                <a:buNone/>
              </a:pPr>
              <a:r>
                <a:rPr lang="en-US" sz="2200"/>
                <a:t>Um eine nachhaltige und gerechte Energiewende zu gewährleisten, müssen die statistischen Kapazitäten in der EU unbedingt gestärkt werden. Dazu gehören die Harmonisierung der Datenerfassung, Investitionen in Echtzeit-Überwachungstechnologien und KI-gestützte Analysen zur Vorhersage von Trends und zur Optimierung der Energienutzung. </a:t>
              </a:r>
              <a:endParaRPr sz="2200"/>
            </a:p>
            <a:p>
              <a:pPr indent="0" lvl="0" marL="0" rtl="0" algn="l">
                <a:lnSpc>
                  <a:spcPct val="115000"/>
                </a:lnSpc>
                <a:spcBef>
                  <a:spcPts val="0"/>
                </a:spcBef>
                <a:spcAft>
                  <a:spcPts val="0"/>
                </a:spcAft>
                <a:buClr>
                  <a:schemeClr val="dk1"/>
                </a:buClr>
                <a:buSzPts val="1100"/>
                <a:buFont typeface="Arial"/>
                <a:buNone/>
              </a:pPr>
              <a:r>
                <a:rPr lang="en-US" sz="2200"/>
                <a:t>Eine einheitliche Anstrengung zur Verbesserung der Energiestatistiken wird die EU in die Lage versetzen, ihre Klimaziele zu erreichen und gleichzeitig Energiegerechtigkeit für alle Bürgerinnen und Bürger zu gewährleisten.</a:t>
              </a:r>
              <a:endParaRPr sz="2200"/>
            </a:p>
            <a:p>
              <a:pPr indent="0" lvl="0" marL="0" marR="0" rtl="0" algn="l">
                <a:lnSpc>
                  <a:spcPct val="110394"/>
                </a:lnSpc>
                <a:spcBef>
                  <a:spcPts val="0"/>
                </a:spcBef>
                <a:spcAft>
                  <a:spcPts val="0"/>
                </a:spcAft>
                <a:buClr>
                  <a:srgbClr val="000000"/>
                </a:buClr>
                <a:buSzPts val="2465"/>
                <a:buFont typeface="Arial"/>
                <a:buNone/>
              </a:pPr>
              <a:r>
                <a:t/>
              </a:r>
              <a:endParaRPr sz="2465"/>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124052"/>
                </a:lnSpc>
                <a:spcBef>
                  <a:spcPts val="0"/>
                </a:spcBef>
                <a:spcAft>
                  <a:spcPts val="0"/>
                </a:spcAft>
                <a:buClr>
                  <a:srgbClr val="000000"/>
                </a:buClr>
                <a:buSzPts val="2465"/>
                <a:buFont typeface="Arial"/>
                <a:buNone/>
              </a:pPr>
              <a:r>
                <a:t/>
              </a:r>
              <a:endParaRPr b="0" i="0" sz="2465" u="none" cap="none" strike="noStrike">
                <a:solidFill>
                  <a:srgbClr val="000000"/>
                </a:solidFill>
                <a:latin typeface="Arial"/>
                <a:ea typeface="Arial"/>
                <a:cs typeface="Arial"/>
                <a:sym typeface="Arial"/>
              </a:endParaRPr>
            </a:p>
            <a:p>
              <a:pPr indent="0" lvl="0" marL="0" marR="0" rtl="0" algn="l">
                <a:lnSpc>
                  <a:spcPct val="86427"/>
                </a:lnSpc>
                <a:spcBef>
                  <a:spcPts val="0"/>
                </a:spcBef>
                <a:spcAft>
                  <a:spcPts val="0"/>
                </a:spcAft>
                <a:buClr>
                  <a:srgbClr val="000000"/>
                </a:buClr>
                <a:buSzPts val="1583"/>
                <a:buFont typeface="Arial"/>
                <a:buNone/>
              </a:pPr>
              <a:r>
                <a:rPr b="0" i="0" lang="en-US" sz="1583"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grpSp>
      <p:sp>
        <p:nvSpPr>
          <p:cNvPr descr="Blue text on a white background  Description automatically generated" id="351" name="Google Shape;351;p19"/>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352" name="Google Shape;352;p19"/>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20"/>
          <p:cNvGrpSpPr/>
          <p:nvPr/>
        </p:nvGrpSpPr>
        <p:grpSpPr>
          <a:xfrm>
            <a:off x="1028700" y="1190530"/>
            <a:ext cx="16230600" cy="8353520"/>
            <a:chOff x="0" y="-66675"/>
            <a:chExt cx="21640800" cy="11138027"/>
          </a:xfrm>
        </p:grpSpPr>
        <p:sp>
          <p:nvSpPr>
            <p:cNvPr id="358" name="Google Shape;358;p20"/>
            <p:cNvSpPr/>
            <p:nvPr/>
          </p:nvSpPr>
          <p:spPr>
            <a:xfrm>
              <a:off x="0" y="0"/>
              <a:ext cx="21640800" cy="11071352"/>
            </a:xfrm>
            <a:custGeom>
              <a:rect b="b" l="l" r="r" t="t"/>
              <a:pathLst>
                <a:path extrusionOk="0" h="11071352" w="21640800">
                  <a:moveTo>
                    <a:pt x="0" y="0"/>
                  </a:moveTo>
                  <a:lnTo>
                    <a:pt x="21640800" y="0"/>
                  </a:lnTo>
                  <a:lnTo>
                    <a:pt x="21640800" y="11071352"/>
                  </a:lnTo>
                  <a:lnTo>
                    <a:pt x="0" y="11071352"/>
                  </a:lnTo>
                  <a:close/>
                </a:path>
              </a:pathLst>
            </a:custGeom>
            <a:solidFill>
              <a:srgbClr val="000000">
                <a:alpha val="0"/>
              </a:srgbClr>
            </a:solidFill>
            <a:ln>
              <a:noFill/>
            </a:ln>
          </p:spPr>
        </p:sp>
        <p:sp>
          <p:nvSpPr>
            <p:cNvPr id="359" name="Google Shape;359;p20"/>
            <p:cNvSpPr txBox="1"/>
            <p:nvPr/>
          </p:nvSpPr>
          <p:spPr>
            <a:xfrm>
              <a:off x="0" y="-66675"/>
              <a:ext cx="21640800" cy="11138027"/>
            </a:xfrm>
            <a:prstGeom prst="rect">
              <a:avLst/>
            </a:prstGeom>
            <a:noFill/>
            <a:ln>
              <a:noFill/>
            </a:ln>
          </p:spPr>
          <p:txBody>
            <a:bodyPr anchorCtr="0" anchor="t" bIns="0" lIns="0" spcFirstLastPara="1" rIns="0" wrap="square" tIns="0">
              <a:noAutofit/>
            </a:bodyPr>
            <a:lstStyle/>
            <a:p>
              <a:pPr indent="0" lvl="0" marL="0" marR="0" rtl="0" algn="l">
                <a:lnSpc>
                  <a:spcPct val="138000"/>
                </a:lnSpc>
                <a:spcBef>
                  <a:spcPts val="0"/>
                </a:spcBef>
                <a:spcAft>
                  <a:spcPts val="0"/>
                </a:spcAft>
                <a:buClr>
                  <a:srgbClr val="000000"/>
                </a:buClr>
                <a:buSzPts val="1450"/>
                <a:buFont typeface="Arial"/>
                <a:buNone/>
              </a:pPr>
              <a:r>
                <a:rPr b="1" lang="en-US" sz="1450"/>
                <a:t>Allgemeine EU-Energiepolitiken und Statistiken</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Commission. (2023). </a:t>
              </a:r>
              <a:r>
                <a:rPr b="0" i="1" lang="en-US" sz="1450" u="none" cap="none" strike="noStrike">
                  <a:solidFill>
                    <a:srgbClr val="000000"/>
                  </a:solidFill>
                  <a:latin typeface="Arial"/>
                  <a:ea typeface="Arial"/>
                  <a:cs typeface="Arial"/>
                  <a:sym typeface="Arial"/>
                </a:rPr>
                <a:t>The European Green Deal</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3">
                    <a:extLst>
                      <a:ext uri="{A12FA001-AC4F-418D-AE19-62706E023703}">
                        <ahyp:hlinkClr val="tx"/>
                      </a:ext>
                    </a:extLst>
                  </a:hlinkClick>
                </a:rPr>
                <a:t>https://ec.europa.eu</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Commission. (2023). </a:t>
              </a:r>
              <a:r>
                <a:rPr b="0" i="1" lang="en-US" sz="1450" u="none" cap="none" strike="noStrike">
                  <a:solidFill>
                    <a:srgbClr val="000000"/>
                  </a:solidFill>
                  <a:latin typeface="Arial"/>
                  <a:ea typeface="Arial"/>
                  <a:cs typeface="Arial"/>
                  <a:sym typeface="Arial"/>
                </a:rPr>
                <a:t>Fit for 55 package: Delivering the EU’s 2030 Climate Target on the way to climate neutrality</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4">
                    <a:extLst>
                      <a:ext uri="{A12FA001-AC4F-418D-AE19-62706E023703}">
                        <ahyp:hlinkClr val="tx"/>
                      </a:ext>
                    </a:extLst>
                  </a:hlinkClick>
                </a:rPr>
                <a:t>https://ec.europa.eu</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Commission. (2024). </a:t>
              </a:r>
              <a:r>
                <a:rPr b="0" i="1" lang="en-US" sz="1450" u="none" cap="none" strike="noStrike">
                  <a:solidFill>
                    <a:srgbClr val="000000"/>
                  </a:solidFill>
                  <a:latin typeface="Arial"/>
                  <a:ea typeface="Arial"/>
                  <a:cs typeface="Arial"/>
                  <a:sym typeface="Arial"/>
                </a:rPr>
                <a:t>Renewable Energy Directive (RED II)</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B57D0"/>
                  </a:solidFill>
                  <a:latin typeface="Arial"/>
                  <a:ea typeface="Arial"/>
                  <a:cs typeface="Arial"/>
                  <a:sym typeface="Arial"/>
                  <a:hlinkClick r:id="rId5">
                    <a:extLst>
                      <a:ext uri="{A12FA001-AC4F-418D-AE19-62706E023703}">
                        <ahyp:hlinkClr val="tx"/>
                      </a:ext>
                    </a:extLst>
                  </a:hlinkClick>
                </a:rPr>
                <a:t>https://energy.ec.europa.eu/system/files/2022-08/de_final_necp_main_en.pdf</a:t>
              </a:r>
              <a:endParaRPr b="0" i="0" sz="12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b="1" lang="en-US" sz="1450"/>
                <a:t>Länderspezifische Fallstudien</a:t>
              </a:r>
              <a:endParaRPr b="1" sz="1450"/>
            </a:p>
            <a:p>
              <a:pPr indent="457200" lvl="0" marL="0" rtl="0" algn="l">
                <a:lnSpc>
                  <a:spcPct val="115000"/>
                </a:lnSpc>
                <a:spcBef>
                  <a:spcPts val="0"/>
                </a:spcBef>
                <a:spcAft>
                  <a:spcPts val="0"/>
                </a:spcAft>
                <a:buNone/>
              </a:pPr>
              <a:r>
                <a:rPr b="1" lang="en-US" sz="1450"/>
                <a:t>Deutschland - Energiewende</a:t>
              </a:r>
              <a:endParaRPr b="1" sz="1450"/>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4. Agora Energiewende. (2023). </a:t>
              </a:r>
              <a:r>
                <a:rPr b="0" i="1" lang="en-US" sz="1450" u="none" cap="none" strike="noStrike">
                  <a:solidFill>
                    <a:srgbClr val="000000"/>
                  </a:solidFill>
                  <a:latin typeface="Arial"/>
                  <a:ea typeface="Arial"/>
                  <a:cs typeface="Arial"/>
                  <a:sym typeface="Arial"/>
                </a:rPr>
                <a:t>The state of the energy transition in Germany</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6">
                    <a:extLst>
                      <a:ext uri="{A12FA001-AC4F-418D-AE19-62706E023703}">
                        <ahyp:hlinkClr val="tx"/>
                      </a:ext>
                    </a:extLst>
                  </a:hlinkClick>
                </a:rPr>
                <a:t>https://www.agora-energiewende.de</a:t>
              </a:r>
              <a:endParaRPr b="0" i="0" sz="1200" u="none" cap="none" strike="noStrike">
                <a:solidFill>
                  <a:srgbClr val="000000"/>
                </a:solidFill>
                <a:latin typeface="Arial"/>
                <a:ea typeface="Arial"/>
                <a:cs typeface="Arial"/>
                <a:sym typeface="Arial"/>
              </a:endParaRPr>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5. Federal Ministry for Economic Affairs and Climate Action (BMWK). (2023). </a:t>
              </a:r>
              <a:r>
                <a:rPr b="0" i="1" lang="en-US" sz="1450" u="none" cap="none" strike="noStrike">
                  <a:solidFill>
                    <a:srgbClr val="000000"/>
                  </a:solidFill>
                  <a:latin typeface="Arial"/>
                  <a:ea typeface="Arial"/>
                  <a:cs typeface="Arial"/>
                  <a:sym typeface="Arial"/>
                </a:rPr>
                <a:t>Germany's energy transition: Progress and challenges</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7">
                    <a:extLst>
                      <a:ext uri="{A12FA001-AC4F-418D-AE19-62706E023703}">
                        <ahyp:hlinkClr val="tx"/>
                      </a:ext>
                    </a:extLst>
                  </a:hlinkClick>
                </a:rPr>
                <a:t>https://www.bmwk.de</a:t>
              </a:r>
              <a:endParaRPr b="0" i="0" sz="1200" u="none" cap="none" strike="noStrike">
                <a:solidFill>
                  <a:srgbClr val="000000"/>
                </a:solidFill>
                <a:latin typeface="Arial"/>
                <a:ea typeface="Arial"/>
                <a:cs typeface="Arial"/>
                <a:sym typeface="Arial"/>
              </a:endParaRPr>
            </a:p>
            <a:p>
              <a:pPr indent="457200" lvl="1" marL="0" marR="0" rtl="0" algn="l">
                <a:lnSpc>
                  <a:spcPct val="138000"/>
                </a:lnSpc>
                <a:spcBef>
                  <a:spcPts val="0"/>
                </a:spcBef>
                <a:spcAft>
                  <a:spcPts val="0"/>
                </a:spcAft>
                <a:buClr>
                  <a:srgbClr val="000000"/>
                </a:buClr>
                <a:buSzPts val="1450"/>
                <a:buFont typeface="Arial"/>
                <a:buNone/>
              </a:pPr>
              <a:r>
                <a:rPr b="1" lang="en-US" sz="1450"/>
                <a:t>Dänemark - Windenergie</a:t>
              </a:r>
              <a:endParaRPr b="0" i="0" sz="1200" u="none" cap="none" strike="noStrike">
                <a:solidFill>
                  <a:srgbClr val="000000"/>
                </a:solidFill>
                <a:latin typeface="Arial"/>
                <a:ea typeface="Arial"/>
                <a:cs typeface="Arial"/>
                <a:sym typeface="Arial"/>
              </a:endParaRPr>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6. Danish Energy Agency. (2023). </a:t>
              </a:r>
              <a:r>
                <a:rPr b="0" i="1" lang="en-US" sz="1450" u="none" cap="none" strike="noStrike">
                  <a:solidFill>
                    <a:srgbClr val="000000"/>
                  </a:solidFill>
                  <a:latin typeface="Arial"/>
                  <a:ea typeface="Arial"/>
                  <a:cs typeface="Arial"/>
                  <a:sym typeface="Arial"/>
                </a:rPr>
                <a:t>Key figures for Denmark’s wind energy sector</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8">
                    <a:extLst>
                      <a:ext uri="{A12FA001-AC4F-418D-AE19-62706E023703}">
                        <ahyp:hlinkClr val="tx"/>
                      </a:ext>
                    </a:extLst>
                  </a:hlinkClick>
                </a:rPr>
                <a:t>https://ens.dk</a:t>
              </a:r>
              <a:r>
                <a:rPr b="0" i="0" lang="en-US" sz="145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7. World Resources Institute. (2023). </a:t>
              </a:r>
              <a:r>
                <a:rPr b="0" i="1" lang="en-US" sz="1450" u="none" cap="none" strike="noStrike">
                  <a:solidFill>
                    <a:srgbClr val="000000"/>
                  </a:solidFill>
                  <a:latin typeface="Arial"/>
                  <a:ea typeface="Arial"/>
                  <a:cs typeface="Arial"/>
                  <a:sym typeface="Arial"/>
                </a:rPr>
                <a:t>Denmark’s journey to becoming a global leader in wind energy</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9">
                    <a:extLst>
                      <a:ext uri="{A12FA001-AC4F-418D-AE19-62706E023703}">
                        <ahyp:hlinkClr val="tx"/>
                      </a:ext>
                    </a:extLst>
                  </a:hlinkClick>
                </a:rPr>
                <a:t>https://www.wri.org</a:t>
              </a:r>
              <a:endParaRPr b="0" i="0" sz="1200" u="none" cap="none" strike="noStrike">
                <a:solidFill>
                  <a:srgbClr val="000000"/>
                </a:solidFill>
                <a:latin typeface="Arial"/>
                <a:ea typeface="Arial"/>
                <a:cs typeface="Arial"/>
                <a:sym typeface="Arial"/>
              </a:endParaRPr>
            </a:p>
            <a:p>
              <a:pPr indent="457200" lvl="1" marL="0" marR="0" rtl="0" algn="l">
                <a:lnSpc>
                  <a:spcPct val="138000"/>
                </a:lnSpc>
                <a:spcBef>
                  <a:spcPts val="0"/>
                </a:spcBef>
                <a:spcAft>
                  <a:spcPts val="0"/>
                </a:spcAft>
                <a:buClr>
                  <a:srgbClr val="000000"/>
                </a:buClr>
                <a:buSzPts val="1450"/>
                <a:buFont typeface="Arial"/>
                <a:buNone/>
              </a:pPr>
              <a:r>
                <a:rPr b="1" lang="en-US" sz="1450"/>
                <a:t>Spanien - Integration von Solarenergie</a:t>
              </a:r>
              <a:endParaRPr b="0" i="0" sz="1200" u="none" cap="none" strike="noStrike">
                <a:solidFill>
                  <a:srgbClr val="000000"/>
                </a:solidFill>
                <a:latin typeface="Arial"/>
                <a:ea typeface="Arial"/>
                <a:cs typeface="Arial"/>
                <a:sym typeface="Arial"/>
              </a:endParaRPr>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8. Global Energy Monitor. (2024). </a:t>
              </a:r>
              <a:r>
                <a:rPr b="0" i="1" lang="en-US" sz="1450" u="none" cap="none" strike="noStrike">
                  <a:solidFill>
                    <a:srgbClr val="000000"/>
                  </a:solidFill>
                  <a:latin typeface="Arial"/>
                  <a:ea typeface="Arial"/>
                  <a:cs typeface="Arial"/>
                  <a:sym typeface="Arial"/>
                </a:rPr>
                <a:t>Spain maintains solar leadership but needs to accelerate pace to meet 2030 renewables goals</a:t>
              </a:r>
              <a:r>
                <a:rPr b="0" i="0" lang="en-US" sz="1450" u="none" cap="none" strike="noStrike">
                  <a:solidFill>
                    <a:srgbClr val="000000"/>
                  </a:solidFill>
                  <a:latin typeface="Arial"/>
                  <a:ea typeface="Arial"/>
                  <a:cs typeface="Arial"/>
                  <a:sym typeface="Arial"/>
                </a:rPr>
                <a:t>. Retrieved from https://globalenergymonitor.org</a:t>
              </a:r>
              <a:endParaRPr b="0" i="0" sz="1200" u="none" cap="none" strike="noStrike">
                <a:solidFill>
                  <a:srgbClr val="000000"/>
                </a:solidFill>
                <a:latin typeface="Arial"/>
                <a:ea typeface="Arial"/>
                <a:cs typeface="Arial"/>
                <a:sym typeface="Arial"/>
              </a:endParaRPr>
            </a:p>
            <a:p>
              <a:pPr indent="-268367" lvl="1" marL="536734" marR="0" rtl="0" algn="l">
                <a:lnSpc>
                  <a:spcPct val="138000"/>
                </a:lnSpc>
                <a:spcBef>
                  <a:spcPts val="0"/>
                </a:spcBef>
                <a:spcAft>
                  <a:spcPts val="0"/>
                </a:spcAft>
                <a:buClr>
                  <a:srgbClr val="000000"/>
                </a:buClr>
                <a:buSzPts val="1450"/>
                <a:buFont typeface="Arial"/>
                <a:buNone/>
              </a:pPr>
              <a:r>
                <a:rPr b="0" i="0" lang="en-US" sz="1450" u="none" cap="none" strike="noStrike">
                  <a:solidFill>
                    <a:srgbClr val="000000"/>
                  </a:solidFill>
                  <a:latin typeface="Arial"/>
                  <a:ea typeface="Arial"/>
                  <a:cs typeface="Arial"/>
                  <a:sym typeface="Arial"/>
                </a:rPr>
                <a:t>9. Reuters. (2024). </a:t>
              </a:r>
              <a:r>
                <a:rPr b="0" i="1" lang="en-US" sz="1450" u="none" cap="none" strike="noStrike">
                  <a:solidFill>
                    <a:srgbClr val="000000"/>
                  </a:solidFill>
                  <a:latin typeface="Arial"/>
                  <a:ea typeface="Arial"/>
                  <a:cs typeface="Arial"/>
                  <a:sym typeface="Arial"/>
                </a:rPr>
                <a:t>Renewable energy produced record 56% of Spain's electricity in 2024</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chemeClr val="hlink"/>
                  </a:solidFill>
                  <a:latin typeface="Arial"/>
                  <a:ea typeface="Arial"/>
                  <a:cs typeface="Arial"/>
                  <a:sym typeface="Arial"/>
                  <a:hlinkClick r:id="rId10"/>
                </a:rPr>
                <a:t>https://www.reuters.com</a:t>
              </a:r>
              <a:endParaRPr b="0" i="0" sz="1200" u="none" cap="none" strike="noStrike">
                <a:solidFill>
                  <a:srgbClr val="000000"/>
                </a:solidFill>
                <a:latin typeface="Arial"/>
                <a:ea typeface="Arial"/>
                <a:cs typeface="Arial"/>
                <a:sym typeface="Arial"/>
              </a:endParaRPr>
            </a:p>
            <a:p>
              <a:pPr indent="457200" lvl="1" marL="0" marR="0" rtl="0" algn="l">
                <a:lnSpc>
                  <a:spcPct val="138000"/>
                </a:lnSpc>
                <a:spcBef>
                  <a:spcPts val="0"/>
                </a:spcBef>
                <a:spcAft>
                  <a:spcPts val="0"/>
                </a:spcAft>
                <a:buClr>
                  <a:srgbClr val="000000"/>
                </a:buClr>
                <a:buSzPts val="1450"/>
                <a:buFont typeface="Arial"/>
                <a:buNone/>
              </a:pPr>
              <a:r>
                <a:rPr b="1" lang="en-US" sz="1450"/>
                <a:t>Herausforderungen für Energiedaten und zukünftige Metriken</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Union Agency for the Cooperation of Energy Regulators (ACER). (2023). </a:t>
              </a:r>
              <a:r>
                <a:rPr b="0" i="1" lang="en-US" sz="1450" u="none" cap="none" strike="noStrike">
                  <a:solidFill>
                    <a:srgbClr val="000000"/>
                  </a:solidFill>
                  <a:latin typeface="Arial"/>
                  <a:ea typeface="Arial"/>
                  <a:cs typeface="Arial"/>
                  <a:sym typeface="Arial"/>
                </a:rPr>
                <a:t>Data challenges in EU energy systems</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1">
                    <a:extLst>
                      <a:ext uri="{A12FA001-AC4F-418D-AE19-62706E023703}">
                        <ahyp:hlinkClr val="tx"/>
                      </a:ext>
                    </a:extLst>
                  </a:hlinkClick>
                </a:rPr>
                <a:t>https://www.acer.europa.eu</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International Renewable Energy Agency (IRENA). (2023). </a:t>
              </a:r>
              <a:r>
                <a:rPr b="0" i="1" lang="en-US" sz="1450" u="none" cap="none" strike="noStrike">
                  <a:solidFill>
                    <a:srgbClr val="000000"/>
                  </a:solidFill>
                  <a:latin typeface="Arial"/>
                  <a:ea typeface="Arial"/>
                  <a:cs typeface="Arial"/>
                  <a:sym typeface="Arial"/>
                </a:rPr>
                <a:t>Innovations in energy statistics: The role of AI and IoT</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2">
                    <a:extLst>
                      <a:ext uri="{A12FA001-AC4F-418D-AE19-62706E023703}">
                        <ahyp:hlinkClr val="tx"/>
                      </a:ext>
                    </a:extLst>
                  </a:hlinkClick>
                </a:rPr>
                <a:t>https://www.irena.org</a:t>
              </a:r>
              <a:endParaRPr b="0" i="0" sz="1200" u="none" cap="none" strike="noStrike">
                <a:solidFill>
                  <a:srgbClr val="000000"/>
                </a:solidFill>
                <a:latin typeface="Arial"/>
                <a:ea typeface="Arial"/>
                <a:cs typeface="Arial"/>
                <a:sym typeface="Arial"/>
              </a:endParaRPr>
            </a:p>
            <a:p>
              <a:pPr indent="457200" lvl="1" marL="0" marR="0" rtl="0" algn="l">
                <a:lnSpc>
                  <a:spcPct val="138000"/>
                </a:lnSpc>
                <a:spcBef>
                  <a:spcPts val="0"/>
                </a:spcBef>
                <a:spcAft>
                  <a:spcPts val="0"/>
                </a:spcAft>
                <a:buClr>
                  <a:srgbClr val="000000"/>
                </a:buClr>
                <a:buSzPts val="1450"/>
                <a:buFont typeface="Arial"/>
                <a:buNone/>
              </a:pPr>
              <a:r>
                <a:rPr b="1" lang="en-US" sz="1450"/>
                <a:t>Energie-Fahrplan bis 2050</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Commission. (2023). </a:t>
              </a:r>
              <a:r>
                <a:rPr b="0" i="1" lang="en-US" sz="1450" u="none" cap="none" strike="noStrike">
                  <a:solidFill>
                    <a:srgbClr val="000000"/>
                  </a:solidFill>
                  <a:latin typeface="Arial"/>
                  <a:ea typeface="Arial"/>
                  <a:cs typeface="Arial"/>
                  <a:sym typeface="Arial"/>
                </a:rPr>
                <a:t>A roadmap to a climate-neutral 2050</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3">
                    <a:extLst>
                      <a:ext uri="{A12FA001-AC4F-418D-AE19-62706E023703}">
                        <ahyp:hlinkClr val="tx"/>
                      </a:ext>
                    </a:extLst>
                  </a:hlinkClick>
                </a:rPr>
                <a:t>https://ec.europa.eu</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International Energy Agency (IEA). (2023). </a:t>
              </a:r>
              <a:r>
                <a:rPr b="0" i="1" lang="en-US" sz="1450" u="none" cap="none" strike="noStrike">
                  <a:solidFill>
                    <a:srgbClr val="000000"/>
                  </a:solidFill>
                  <a:latin typeface="Arial"/>
                  <a:ea typeface="Arial"/>
                  <a:cs typeface="Arial"/>
                  <a:sym typeface="Arial"/>
                </a:rPr>
                <a:t>Tracking progress towards net-zero emissions in the EU</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4">
                    <a:extLst>
                      <a:ext uri="{A12FA001-AC4F-418D-AE19-62706E023703}">
                        <ahyp:hlinkClr val="tx"/>
                      </a:ext>
                    </a:extLst>
                  </a:hlinkClick>
                </a:rPr>
                <a:t>https://www.iea.org</a:t>
              </a:r>
              <a:endParaRPr b="0" i="0" sz="1200" u="none" cap="none" strike="noStrike">
                <a:solidFill>
                  <a:srgbClr val="000000"/>
                </a:solidFill>
                <a:latin typeface="Arial"/>
                <a:ea typeface="Arial"/>
                <a:cs typeface="Arial"/>
                <a:sym typeface="Arial"/>
              </a:endParaRPr>
            </a:p>
            <a:p>
              <a:pPr indent="457200" lvl="1" marL="0" marR="0" rtl="0" algn="l">
                <a:lnSpc>
                  <a:spcPct val="138000"/>
                </a:lnSpc>
                <a:spcBef>
                  <a:spcPts val="0"/>
                </a:spcBef>
                <a:spcAft>
                  <a:spcPts val="0"/>
                </a:spcAft>
                <a:buClr>
                  <a:srgbClr val="000000"/>
                </a:buClr>
                <a:buSzPts val="1450"/>
                <a:buFont typeface="Arial"/>
                <a:buNone/>
              </a:pPr>
              <a:r>
                <a:rPr b="1" lang="en-US" sz="1450"/>
                <a:t>Übergreifende Einblicke</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European Environment Agency (EEA). (2023). </a:t>
              </a:r>
              <a:r>
                <a:rPr b="0" i="1" lang="en-US" sz="1450" u="none" cap="none" strike="noStrike">
                  <a:solidFill>
                    <a:srgbClr val="000000"/>
                  </a:solidFill>
                  <a:latin typeface="Arial"/>
                  <a:ea typeface="Arial"/>
                  <a:cs typeface="Arial"/>
                  <a:sym typeface="Arial"/>
                </a:rPr>
                <a:t>Energy poverty and energy justice in Europe</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5">
                    <a:extLst>
                      <a:ext uri="{A12FA001-AC4F-418D-AE19-62706E023703}">
                        <ahyp:hlinkClr val="tx"/>
                      </a:ext>
                    </a:extLst>
                  </a:hlinkClick>
                </a:rPr>
                <a:t>https://www.eea.europa.eu</a:t>
              </a:r>
              <a:endParaRPr b="0" i="0" sz="1200" u="none" cap="none" strike="noStrike">
                <a:solidFill>
                  <a:srgbClr val="000000"/>
                </a:solidFill>
                <a:latin typeface="Arial"/>
                <a:ea typeface="Arial"/>
                <a:cs typeface="Arial"/>
                <a:sym typeface="Arial"/>
              </a:endParaRPr>
            </a:p>
            <a:p>
              <a:pPr indent="-255629" lvl="1" marL="536658"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BloombergNEF. (2024). </a:t>
              </a:r>
              <a:r>
                <a:rPr b="0" i="1" lang="en-US" sz="1450" u="none" cap="none" strike="noStrike">
                  <a:solidFill>
                    <a:srgbClr val="000000"/>
                  </a:solidFill>
                  <a:latin typeface="Arial"/>
                  <a:ea typeface="Arial"/>
                  <a:cs typeface="Arial"/>
                  <a:sym typeface="Arial"/>
                </a:rPr>
                <a:t>Emerging metrics in renewable energy systems</a:t>
              </a:r>
              <a:r>
                <a:rPr b="0" i="0" lang="en-US" sz="1450" u="none" cap="none" strike="noStrike">
                  <a:solidFill>
                    <a:srgbClr val="000000"/>
                  </a:solidFill>
                  <a:latin typeface="Arial"/>
                  <a:ea typeface="Arial"/>
                  <a:cs typeface="Arial"/>
                  <a:sym typeface="Arial"/>
                </a:rPr>
                <a:t>. Retrieved from </a:t>
              </a:r>
              <a:r>
                <a:rPr b="0" i="0" lang="en-US" sz="1450" u="sng" cap="none" strike="noStrike">
                  <a:solidFill>
                    <a:srgbClr val="0563C1"/>
                  </a:solidFill>
                  <a:latin typeface="Arial"/>
                  <a:ea typeface="Arial"/>
                  <a:cs typeface="Arial"/>
                  <a:sym typeface="Arial"/>
                  <a:hlinkClick r:id="rId16">
                    <a:extLst>
                      <a:ext uri="{A12FA001-AC4F-418D-AE19-62706E023703}">
                        <ahyp:hlinkClr val="tx"/>
                      </a:ext>
                    </a:extLst>
                  </a:hlinkClick>
                </a:rPr>
                <a:t>https://about.bnef.com</a:t>
              </a:r>
              <a:r>
                <a:rPr b="0" i="0" lang="en-US" sz="145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55629" lvl="1" marL="536658"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https://www.cleanenergywire.org/factsheets/clew-guide-how-european-union-trying-legislate-path-net-zero https://www.cleanenergywire.org/factsheets/covering-eus-fit-55-package-climate-and-energy-laws </a:t>
              </a:r>
              <a:endParaRPr b="0" i="0" sz="1200" u="none" cap="none" strike="noStrike">
                <a:solidFill>
                  <a:srgbClr val="000000"/>
                </a:solidFill>
                <a:latin typeface="Arial"/>
                <a:ea typeface="Arial"/>
                <a:cs typeface="Arial"/>
                <a:sym typeface="Arial"/>
              </a:endParaRPr>
            </a:p>
            <a:p>
              <a:pPr indent="-255629" lvl="1" marL="536658"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https://ec.europa.eu/eurostat/web/interactive-publications/energy-2024 </a:t>
              </a:r>
              <a:endParaRPr b="0" i="0" sz="1200" u="none" cap="none" strike="noStrike">
                <a:solidFill>
                  <a:srgbClr val="000000"/>
                </a:solidFill>
                <a:latin typeface="Arial"/>
                <a:ea typeface="Arial"/>
                <a:cs typeface="Arial"/>
                <a:sym typeface="Arial"/>
              </a:endParaRPr>
            </a:p>
            <a:p>
              <a:pPr indent="-255667" lvl="1" marL="536734" marR="0" rtl="0" algn="l">
                <a:lnSpc>
                  <a:spcPct val="138000"/>
                </a:lnSpc>
                <a:spcBef>
                  <a:spcPts val="0"/>
                </a:spcBef>
                <a:spcAft>
                  <a:spcPts val="0"/>
                </a:spcAft>
                <a:buClr>
                  <a:srgbClr val="000000"/>
                </a:buClr>
                <a:buSzPts val="1450"/>
                <a:buFont typeface="Arial"/>
                <a:buAutoNum type="arabicPeriod"/>
              </a:pPr>
              <a:r>
                <a:rPr b="0" i="0" lang="en-US" sz="1450" u="none" cap="none" strike="noStrike">
                  <a:solidFill>
                    <a:srgbClr val="000000"/>
                  </a:solidFill>
                  <a:latin typeface="Arial"/>
                  <a:ea typeface="Arial"/>
                  <a:cs typeface="Arial"/>
                  <a:sym typeface="Arial"/>
                </a:rPr>
                <a:t>https://iea.blob.core.windows.net/assets/822957eb-ce69-4406-a66a-7ec84f5e0d1b/StrategicactionstosupportenergystatisticsENG_hiDef.pdf </a:t>
              </a:r>
              <a:endParaRPr b="0" i="0" sz="1200" u="none" cap="none" strike="noStrike">
                <a:solidFill>
                  <a:srgbClr val="000000"/>
                </a:solidFill>
                <a:latin typeface="Arial"/>
                <a:ea typeface="Arial"/>
                <a:cs typeface="Arial"/>
                <a:sym typeface="Arial"/>
              </a:endParaRPr>
            </a:p>
          </p:txBody>
        </p:sp>
      </p:grpSp>
      <p:grpSp>
        <p:nvGrpSpPr>
          <p:cNvPr id="360" name="Google Shape;360;p20"/>
          <p:cNvGrpSpPr/>
          <p:nvPr/>
        </p:nvGrpSpPr>
        <p:grpSpPr>
          <a:xfrm>
            <a:off x="8018550" y="239569"/>
            <a:ext cx="2250900" cy="789131"/>
            <a:chOff x="0" y="-28575"/>
            <a:chExt cx="3001200" cy="1052175"/>
          </a:xfrm>
        </p:grpSpPr>
        <p:sp>
          <p:nvSpPr>
            <p:cNvPr id="361" name="Google Shape;361;p20"/>
            <p:cNvSpPr/>
            <p:nvPr/>
          </p:nvSpPr>
          <p:spPr>
            <a:xfrm>
              <a:off x="0" y="0"/>
              <a:ext cx="3001200" cy="1023600"/>
            </a:xfrm>
            <a:custGeom>
              <a:rect b="b" l="l" r="r" t="t"/>
              <a:pathLst>
                <a:path extrusionOk="0" h="1023600" w="3001200">
                  <a:moveTo>
                    <a:pt x="0" y="0"/>
                  </a:moveTo>
                  <a:lnTo>
                    <a:pt x="3001200" y="0"/>
                  </a:lnTo>
                  <a:lnTo>
                    <a:pt x="3001200" y="1023600"/>
                  </a:lnTo>
                  <a:lnTo>
                    <a:pt x="0" y="1023600"/>
                  </a:lnTo>
                  <a:close/>
                </a:path>
              </a:pathLst>
            </a:custGeom>
            <a:solidFill>
              <a:srgbClr val="000000">
                <a:alpha val="0"/>
              </a:srgbClr>
            </a:solidFill>
            <a:ln>
              <a:noFill/>
            </a:ln>
          </p:spPr>
        </p:sp>
        <p:sp>
          <p:nvSpPr>
            <p:cNvPr id="362" name="Google Shape;362;p20"/>
            <p:cNvSpPr txBox="1"/>
            <p:nvPr/>
          </p:nvSpPr>
          <p:spPr>
            <a:xfrm>
              <a:off x="0" y="-28575"/>
              <a:ext cx="3001200" cy="10521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Quellen</a:t>
              </a:r>
              <a:endParaRPr b="0" i="0" sz="1400" u="none" cap="none" strike="noStrike">
                <a:solidFill>
                  <a:srgbClr val="000000"/>
                </a:solidFill>
                <a:latin typeface="Arial"/>
                <a:ea typeface="Arial"/>
                <a:cs typeface="Arial"/>
                <a:sym typeface="Arial"/>
              </a:endParaRPr>
            </a:p>
          </p:txBody>
        </p:sp>
      </p:grpSp>
      <p:sp>
        <p:nvSpPr>
          <p:cNvPr descr="Blue text on a white background  Description automatically generated" id="363" name="Google Shape;363;p20"/>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17">
              <a:alphaModFix/>
            </a:blip>
            <a:stretch>
              <a:fillRect b="2" l="-173" r="-171" t="0"/>
            </a:stretch>
          </a:blipFill>
          <a:ln>
            <a:noFill/>
          </a:ln>
        </p:spPr>
      </p:sp>
      <p:sp>
        <p:nvSpPr>
          <p:cNvPr id="364" name="Google Shape;364;p20"/>
          <p:cNvSpPr/>
          <p:nvPr/>
        </p:nvSpPr>
        <p:spPr>
          <a:xfrm>
            <a:off x="16710675" y="8709675"/>
            <a:ext cx="1388078" cy="1388078"/>
          </a:xfrm>
          <a:custGeom>
            <a:rect b="b" l="l" r="r" t="t"/>
            <a:pathLst>
              <a:path extrusionOk="0" h="1850771" w="1850771">
                <a:moveTo>
                  <a:pt x="0" y="0"/>
                </a:moveTo>
                <a:lnTo>
                  <a:pt x="1850771" y="0"/>
                </a:lnTo>
                <a:lnTo>
                  <a:pt x="1850771" y="1850771"/>
                </a:lnTo>
                <a:lnTo>
                  <a:pt x="0" y="1850771"/>
                </a:lnTo>
                <a:lnTo>
                  <a:pt x="0" y="0"/>
                </a:lnTo>
                <a:close/>
              </a:path>
            </a:pathLst>
          </a:custGeom>
          <a:blipFill rotWithShape="1">
            <a:blip r:embed="rId18">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21"/>
          <p:cNvGrpSpPr/>
          <p:nvPr/>
        </p:nvGrpSpPr>
        <p:grpSpPr>
          <a:xfrm>
            <a:off x="5668016" y="7615176"/>
            <a:ext cx="11388600" cy="998325"/>
            <a:chOff x="0" y="-38100"/>
            <a:chExt cx="15184800" cy="1331100"/>
          </a:xfrm>
        </p:grpSpPr>
        <p:sp>
          <p:nvSpPr>
            <p:cNvPr id="370" name="Google Shape;370;p21"/>
            <p:cNvSpPr/>
            <p:nvPr/>
          </p:nvSpPr>
          <p:spPr>
            <a:xfrm>
              <a:off x="0" y="0"/>
              <a:ext cx="15184800" cy="1293000"/>
            </a:xfrm>
            <a:custGeom>
              <a:rect b="b" l="l" r="r" t="t"/>
              <a:pathLst>
                <a:path extrusionOk="0" h="1293000" w="15184800">
                  <a:moveTo>
                    <a:pt x="0" y="0"/>
                  </a:moveTo>
                  <a:lnTo>
                    <a:pt x="15184800" y="0"/>
                  </a:lnTo>
                  <a:lnTo>
                    <a:pt x="15184800" y="1293000"/>
                  </a:lnTo>
                  <a:lnTo>
                    <a:pt x="0" y="1293000"/>
                  </a:lnTo>
                  <a:close/>
                </a:path>
              </a:pathLst>
            </a:custGeom>
            <a:solidFill>
              <a:srgbClr val="000000">
                <a:alpha val="0"/>
              </a:srgbClr>
            </a:solidFill>
            <a:ln>
              <a:noFill/>
            </a:ln>
          </p:spPr>
        </p:sp>
        <p:sp>
          <p:nvSpPr>
            <p:cNvPr id="371" name="Google Shape;371;p21"/>
            <p:cNvSpPr txBox="1"/>
            <p:nvPr/>
          </p:nvSpPr>
          <p:spPr>
            <a:xfrm>
              <a:off x="0" y="-38100"/>
              <a:ext cx="15184800" cy="1331100"/>
            </a:xfrm>
            <a:prstGeom prst="rect">
              <a:avLst/>
            </a:prstGeom>
            <a:noFill/>
            <a:ln>
              <a:noFill/>
            </a:ln>
          </p:spPr>
          <p:txBody>
            <a:bodyPr anchorCtr="0" anchor="t" bIns="0" lIns="0" spcFirstLastPara="1" rIns="0" wrap="square" tIns="0">
              <a:noAutofit/>
            </a:bodyPr>
            <a:lstStyle/>
            <a:p>
              <a:pPr indent="0" lvl="0" marL="0" marR="0" rtl="0" algn="just">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sp>
        <p:nvSpPr>
          <p:cNvPr id="372" name="Google Shape;372;p21"/>
          <p:cNvSpPr/>
          <p:nvPr/>
        </p:nvSpPr>
        <p:spPr>
          <a:xfrm>
            <a:off x="12813930" y="8806448"/>
            <a:ext cx="920358" cy="920358"/>
          </a:xfrm>
          <a:custGeom>
            <a:rect b="b" l="l" r="r" t="t"/>
            <a:pathLst>
              <a:path extrusionOk="0" h="920358" w="920358">
                <a:moveTo>
                  <a:pt x="0" y="0"/>
                </a:moveTo>
                <a:lnTo>
                  <a:pt x="920358" y="0"/>
                </a:lnTo>
                <a:lnTo>
                  <a:pt x="920358" y="920358"/>
                </a:lnTo>
                <a:lnTo>
                  <a:pt x="0" y="920358"/>
                </a:lnTo>
                <a:lnTo>
                  <a:pt x="0" y="0"/>
                </a:lnTo>
                <a:close/>
              </a:path>
            </a:pathLst>
          </a:custGeom>
          <a:blipFill rotWithShape="1">
            <a:blip r:embed="rId3">
              <a:alphaModFix/>
            </a:blip>
            <a:stretch>
              <a:fillRect b="0" l="0" r="0" t="0"/>
            </a:stretch>
          </a:blipFill>
          <a:ln>
            <a:noFill/>
          </a:ln>
        </p:spPr>
      </p:sp>
      <p:sp>
        <p:nvSpPr>
          <p:cNvPr id="373" name="Google Shape;373;p21"/>
          <p:cNvSpPr/>
          <p:nvPr/>
        </p:nvSpPr>
        <p:spPr>
          <a:xfrm>
            <a:off x="12813930" y="8806448"/>
            <a:ext cx="920358" cy="920358"/>
          </a:xfrm>
          <a:custGeom>
            <a:rect b="b" l="l" r="r" t="t"/>
            <a:pathLst>
              <a:path extrusionOk="0" h="920358" w="920358">
                <a:moveTo>
                  <a:pt x="0" y="0"/>
                </a:moveTo>
                <a:lnTo>
                  <a:pt x="920358" y="0"/>
                </a:lnTo>
                <a:lnTo>
                  <a:pt x="920358" y="920358"/>
                </a:lnTo>
                <a:lnTo>
                  <a:pt x="0" y="920358"/>
                </a:lnTo>
                <a:lnTo>
                  <a:pt x="0" y="0"/>
                </a:lnTo>
                <a:close/>
              </a:path>
            </a:pathLst>
          </a:custGeom>
          <a:blipFill rotWithShape="1">
            <a:blip r:embed="rId3">
              <a:alphaModFix/>
            </a:blip>
            <a:stretch>
              <a:fillRect b="0" l="0" r="0" t="0"/>
            </a:stretch>
          </a:blipFill>
          <a:ln>
            <a:noFill/>
          </a:ln>
        </p:spPr>
      </p:sp>
      <p:sp>
        <p:nvSpPr>
          <p:cNvPr descr="Immagine che contiene Carattere, testo, Elementi grafici, grafica  Descrizione generata automaticamente" id="374" name="Google Shape;374;p21"/>
          <p:cNvSpPr/>
          <p:nvPr/>
        </p:nvSpPr>
        <p:spPr>
          <a:xfrm>
            <a:off x="11079711" y="9006354"/>
            <a:ext cx="1392553" cy="554357"/>
          </a:xfrm>
          <a:custGeom>
            <a:rect b="b" l="l" r="r" t="t"/>
            <a:pathLst>
              <a:path extrusionOk="0" h="554357" w="1392553">
                <a:moveTo>
                  <a:pt x="0" y="0"/>
                </a:moveTo>
                <a:lnTo>
                  <a:pt x="1392553" y="0"/>
                </a:lnTo>
                <a:lnTo>
                  <a:pt x="1392553" y="554356"/>
                </a:lnTo>
                <a:lnTo>
                  <a:pt x="0" y="554356"/>
                </a:lnTo>
                <a:lnTo>
                  <a:pt x="0" y="0"/>
                </a:lnTo>
                <a:close/>
              </a:path>
            </a:pathLst>
          </a:custGeom>
          <a:blipFill rotWithShape="1">
            <a:blip r:embed="rId4">
              <a:alphaModFix/>
            </a:blip>
            <a:stretch>
              <a:fillRect b="-74" l="0" r="0" t="0"/>
            </a:stretch>
          </a:blipFill>
          <a:ln>
            <a:noFill/>
          </a:ln>
        </p:spPr>
      </p:sp>
      <p:sp>
        <p:nvSpPr>
          <p:cNvPr descr="Immagine che contiene clipart, Elementi grafici, disegno, illustrazione  Descrizione generata automaticamente" id="375" name="Google Shape;375;p21"/>
          <p:cNvSpPr/>
          <p:nvPr/>
        </p:nvSpPr>
        <p:spPr>
          <a:xfrm>
            <a:off x="9931455" y="8806448"/>
            <a:ext cx="697230" cy="825818"/>
          </a:xfrm>
          <a:custGeom>
            <a:rect b="b" l="l" r="r" t="t"/>
            <a:pathLst>
              <a:path extrusionOk="0" h="825818" w="697230">
                <a:moveTo>
                  <a:pt x="0" y="0"/>
                </a:moveTo>
                <a:lnTo>
                  <a:pt x="697230" y="0"/>
                </a:lnTo>
                <a:lnTo>
                  <a:pt x="697230" y="825817"/>
                </a:lnTo>
                <a:lnTo>
                  <a:pt x="0" y="825817"/>
                </a:lnTo>
                <a:lnTo>
                  <a:pt x="0" y="0"/>
                </a:lnTo>
                <a:close/>
              </a:path>
            </a:pathLst>
          </a:custGeom>
          <a:blipFill rotWithShape="1">
            <a:blip r:embed="rId5">
              <a:alphaModFix/>
            </a:blip>
            <a:stretch>
              <a:fillRect b="-1" l="0" r="0" t="0"/>
            </a:stretch>
          </a:blipFill>
          <a:ln>
            <a:noFill/>
          </a:ln>
        </p:spPr>
      </p:sp>
      <p:sp>
        <p:nvSpPr>
          <p:cNvPr descr="Immagine che contiene schermata, Elementi grafici, Carattere, design  Descrizione generata automaticamente" id="376" name="Google Shape;376;p21"/>
          <p:cNvSpPr/>
          <p:nvPr/>
        </p:nvSpPr>
        <p:spPr>
          <a:xfrm>
            <a:off x="8902137" y="8785016"/>
            <a:ext cx="868680" cy="868680"/>
          </a:xfrm>
          <a:custGeom>
            <a:rect b="b" l="l" r="r" t="t"/>
            <a:pathLst>
              <a:path extrusionOk="0" h="868680" w="868680">
                <a:moveTo>
                  <a:pt x="0" y="0"/>
                </a:moveTo>
                <a:lnTo>
                  <a:pt x="868680" y="0"/>
                </a:lnTo>
                <a:lnTo>
                  <a:pt x="868680" y="868680"/>
                </a:lnTo>
                <a:lnTo>
                  <a:pt x="0" y="868680"/>
                </a:lnTo>
                <a:lnTo>
                  <a:pt x="0" y="0"/>
                </a:lnTo>
                <a:close/>
              </a:path>
            </a:pathLst>
          </a:custGeom>
          <a:blipFill rotWithShape="1">
            <a:blip r:embed="rId6">
              <a:alphaModFix/>
            </a:blip>
            <a:stretch>
              <a:fillRect b="0" l="0" r="0" t="0"/>
            </a:stretch>
          </a:blipFill>
          <a:ln>
            <a:noFill/>
          </a:ln>
        </p:spPr>
      </p:sp>
      <p:pic>
        <p:nvPicPr>
          <p:cNvPr descr="Immagine che contiene testo, Carattere, logo, simbolo  Descrizione generata automaticamente" id="377" name="Google Shape;377;p21"/>
          <p:cNvPicPr preferRelativeResize="0"/>
          <p:nvPr/>
        </p:nvPicPr>
        <p:blipFill rotWithShape="1">
          <a:blip r:embed="rId7">
            <a:alphaModFix/>
          </a:blip>
          <a:srcRect b="0" l="0" r="311" t="0"/>
          <a:stretch/>
        </p:blipFill>
        <p:spPr>
          <a:xfrm>
            <a:off x="6716892" y="8918012"/>
            <a:ext cx="1760220" cy="697230"/>
          </a:xfrm>
          <a:prstGeom prst="rect">
            <a:avLst/>
          </a:prstGeom>
          <a:noFill/>
          <a:ln>
            <a:noFill/>
          </a:ln>
        </p:spPr>
      </p:pic>
      <p:sp>
        <p:nvSpPr>
          <p:cNvPr descr="Immagine che contiene testo, Carattere, logo, Elementi grafici  Descrizione generata automaticamente" id="378" name="Google Shape;378;p21"/>
          <p:cNvSpPr/>
          <p:nvPr/>
        </p:nvSpPr>
        <p:spPr>
          <a:xfrm>
            <a:off x="4737544" y="8962180"/>
            <a:ext cx="1577340" cy="514350"/>
          </a:xfrm>
          <a:custGeom>
            <a:rect b="b" l="l" r="r" t="t"/>
            <a:pathLst>
              <a:path extrusionOk="0" h="514350" w="1577340">
                <a:moveTo>
                  <a:pt x="0" y="0"/>
                </a:moveTo>
                <a:lnTo>
                  <a:pt x="1577340" y="0"/>
                </a:lnTo>
                <a:lnTo>
                  <a:pt x="1577340" y="514350"/>
                </a:lnTo>
                <a:lnTo>
                  <a:pt x="0" y="514350"/>
                </a:lnTo>
                <a:lnTo>
                  <a:pt x="0" y="0"/>
                </a:lnTo>
                <a:close/>
              </a:path>
            </a:pathLst>
          </a:custGeom>
          <a:blipFill rotWithShape="1">
            <a:blip r:embed="rId8">
              <a:alphaModFix/>
            </a:blip>
            <a:stretch>
              <a:fillRect b="0" l="0" r="0" t="0"/>
            </a:stretch>
          </a:blipFill>
          <a:ln>
            <a:noFill/>
          </a:ln>
        </p:spPr>
      </p:sp>
      <p:grpSp>
        <p:nvGrpSpPr>
          <p:cNvPr id="379" name="Google Shape;379;p21"/>
          <p:cNvGrpSpPr/>
          <p:nvPr/>
        </p:nvGrpSpPr>
        <p:grpSpPr>
          <a:xfrm>
            <a:off x="2878200" y="6148388"/>
            <a:ext cx="12531600" cy="1190813"/>
            <a:chOff x="0" y="-57150"/>
            <a:chExt cx="16708800" cy="1587750"/>
          </a:xfrm>
        </p:grpSpPr>
        <p:sp>
          <p:nvSpPr>
            <p:cNvPr id="380" name="Google Shape;380;p21"/>
            <p:cNvSpPr/>
            <p:nvPr/>
          </p:nvSpPr>
          <p:spPr>
            <a:xfrm>
              <a:off x="0" y="0"/>
              <a:ext cx="16708800" cy="1530600"/>
            </a:xfrm>
            <a:custGeom>
              <a:rect b="b" l="l" r="r" t="t"/>
              <a:pathLst>
                <a:path extrusionOk="0" h="1530600" w="16708800">
                  <a:moveTo>
                    <a:pt x="0" y="0"/>
                  </a:moveTo>
                  <a:lnTo>
                    <a:pt x="16708800" y="0"/>
                  </a:lnTo>
                  <a:lnTo>
                    <a:pt x="16708800" y="1530600"/>
                  </a:lnTo>
                  <a:lnTo>
                    <a:pt x="0" y="1530600"/>
                  </a:lnTo>
                  <a:close/>
                </a:path>
              </a:pathLst>
            </a:custGeom>
            <a:solidFill>
              <a:srgbClr val="000000">
                <a:alpha val="0"/>
              </a:srgbClr>
            </a:solidFill>
            <a:ln>
              <a:noFill/>
            </a:ln>
          </p:spPr>
        </p:sp>
        <p:sp>
          <p:nvSpPr>
            <p:cNvPr id="381" name="Google Shape;381;p21"/>
            <p:cNvSpPr txBox="1"/>
            <p:nvPr/>
          </p:nvSpPr>
          <p:spPr>
            <a:xfrm>
              <a:off x="0" y="-57150"/>
              <a:ext cx="16708800" cy="1587750"/>
            </a:xfrm>
            <a:prstGeom prst="rect">
              <a:avLst/>
            </a:prstGeom>
            <a:noFill/>
            <a:ln>
              <a:noFill/>
            </a:ln>
          </p:spPr>
          <p:txBody>
            <a:bodyPr anchorCtr="0" anchor="t" bIns="0" lIns="0" spcFirstLastPara="1" rIns="0" wrap="square" tIns="0">
              <a:noAutofit/>
            </a:bodyPr>
            <a:lstStyle/>
            <a:p>
              <a:pPr indent="0" lvl="0" marL="0" marR="0" rtl="0" algn="ctr">
                <a:lnSpc>
                  <a:spcPct val="128399"/>
                </a:lnSpc>
                <a:spcBef>
                  <a:spcPts val="0"/>
                </a:spcBef>
                <a:spcAft>
                  <a:spcPts val="0"/>
                </a:spcAft>
                <a:buClr>
                  <a:srgbClr val="000000"/>
                </a:buClr>
                <a:buSzPts val="2250"/>
                <a:buFont typeface="Arial"/>
                <a:buNone/>
              </a:pPr>
              <a:r>
                <a:rPr lang="en-US" sz="2250"/>
                <a:t>PROJEKT-CODE</a:t>
              </a:r>
              <a:r>
                <a:rPr b="0" i="0" lang="en-US" sz="2250" u="none" cap="none" strike="noStrike">
                  <a:solidFill>
                    <a:srgbClr val="000000"/>
                  </a:solidFill>
                  <a:latin typeface="Arial"/>
                  <a:ea typeface="Arial"/>
                  <a:cs typeface="Arial"/>
                  <a:sym typeface="Arial"/>
                </a:rPr>
                <a:t>: </a:t>
              </a:r>
              <a:r>
                <a:rPr b="1" i="0" lang="en-US" sz="2250" u="none" cap="none" strike="noStrike">
                  <a:solidFill>
                    <a:srgbClr val="000000"/>
                  </a:solidFill>
                  <a:latin typeface="Arial"/>
                  <a:ea typeface="Arial"/>
                  <a:cs typeface="Arial"/>
                  <a:sym typeface="Arial"/>
                </a:rPr>
                <a:t>01147083-POWERINGCITIZENS-CERV-2023-CITIZENS-CIV</a:t>
              </a:r>
              <a:endParaRPr b="0" i="0" sz="1400" u="none" cap="none" strike="noStrike">
                <a:solidFill>
                  <a:srgbClr val="000000"/>
                </a:solidFill>
                <a:latin typeface="Arial"/>
                <a:ea typeface="Arial"/>
                <a:cs typeface="Arial"/>
                <a:sym typeface="Arial"/>
              </a:endParaRPr>
            </a:p>
            <a:p>
              <a:pPr indent="0" lvl="0" marL="0" marR="0" rtl="0" algn="ctr">
                <a:lnSpc>
                  <a:spcPct val="128399"/>
                </a:lnSpc>
                <a:spcBef>
                  <a:spcPts val="0"/>
                </a:spcBef>
                <a:spcAft>
                  <a:spcPts val="0"/>
                </a:spcAft>
                <a:buClr>
                  <a:srgbClr val="000000"/>
                </a:buClr>
                <a:buSzPts val="2250"/>
                <a:buFont typeface="Arial"/>
                <a:buNone/>
              </a:pPr>
              <a:r>
                <a:rPr lang="en-US" sz="2250"/>
                <a:t>DAUER</a:t>
              </a:r>
              <a:r>
                <a:rPr b="0" i="0" lang="en-US" sz="2250" u="none" cap="none" strike="noStrike">
                  <a:solidFill>
                    <a:srgbClr val="000000"/>
                  </a:solidFill>
                  <a:latin typeface="Arial"/>
                  <a:ea typeface="Arial"/>
                  <a:cs typeface="Arial"/>
                  <a:sym typeface="Arial"/>
                </a:rPr>
                <a:t>:</a:t>
              </a:r>
              <a:r>
                <a:rPr b="0" i="0" lang="en-US" sz="2250" u="none" cap="none" strike="noStrike">
                  <a:solidFill>
                    <a:srgbClr val="1A1918"/>
                  </a:solidFill>
                  <a:latin typeface="Arial"/>
                  <a:ea typeface="Arial"/>
                  <a:cs typeface="Arial"/>
                  <a:sym typeface="Arial"/>
                </a:rPr>
                <a:t> </a:t>
              </a:r>
              <a:r>
                <a:rPr b="1" i="0" lang="en-US" sz="2250" u="none" cap="none" strike="noStrike">
                  <a:solidFill>
                    <a:srgbClr val="000000"/>
                  </a:solidFill>
                  <a:latin typeface="Arial"/>
                  <a:ea typeface="Arial"/>
                  <a:cs typeface="Arial"/>
                  <a:sym typeface="Arial"/>
                </a:rPr>
                <a:t>01/06/2024 to 30/05/2026</a:t>
              </a:r>
              <a:endParaRPr b="0" i="0" sz="1400" u="none" cap="none" strike="noStrike">
                <a:solidFill>
                  <a:srgbClr val="000000"/>
                </a:solidFill>
                <a:latin typeface="Arial"/>
                <a:ea typeface="Arial"/>
                <a:cs typeface="Arial"/>
                <a:sym typeface="Arial"/>
              </a:endParaRPr>
            </a:p>
          </p:txBody>
        </p:sp>
      </p:grpSp>
      <p:grpSp>
        <p:nvGrpSpPr>
          <p:cNvPr id="382" name="Google Shape;382;p21"/>
          <p:cNvGrpSpPr/>
          <p:nvPr/>
        </p:nvGrpSpPr>
        <p:grpSpPr>
          <a:xfrm>
            <a:off x="1249407" y="3806250"/>
            <a:ext cx="15789150" cy="1666951"/>
            <a:chOff x="0" y="-228600"/>
            <a:chExt cx="21052200" cy="2222602"/>
          </a:xfrm>
        </p:grpSpPr>
        <p:sp>
          <p:nvSpPr>
            <p:cNvPr id="383" name="Google Shape;383;p21"/>
            <p:cNvSpPr/>
            <p:nvPr/>
          </p:nvSpPr>
          <p:spPr>
            <a:xfrm>
              <a:off x="0" y="0"/>
              <a:ext cx="21052200" cy="1994002"/>
            </a:xfrm>
            <a:custGeom>
              <a:rect b="b" l="l" r="r" t="t"/>
              <a:pathLst>
                <a:path extrusionOk="0" h="1994002" w="21052200">
                  <a:moveTo>
                    <a:pt x="0" y="0"/>
                  </a:moveTo>
                  <a:lnTo>
                    <a:pt x="21052200" y="0"/>
                  </a:lnTo>
                  <a:lnTo>
                    <a:pt x="21052200" y="1994002"/>
                  </a:lnTo>
                  <a:lnTo>
                    <a:pt x="0" y="1994002"/>
                  </a:lnTo>
                  <a:close/>
                </a:path>
              </a:pathLst>
            </a:custGeom>
            <a:solidFill>
              <a:srgbClr val="000000">
                <a:alpha val="0"/>
              </a:srgbClr>
            </a:solidFill>
            <a:ln>
              <a:noFill/>
            </a:ln>
          </p:spPr>
        </p:sp>
        <p:sp>
          <p:nvSpPr>
            <p:cNvPr id="384" name="Google Shape;384;p21"/>
            <p:cNvSpPr txBox="1"/>
            <p:nvPr/>
          </p:nvSpPr>
          <p:spPr>
            <a:xfrm>
              <a:off x="0" y="-228600"/>
              <a:ext cx="21052200" cy="2222602"/>
            </a:xfrm>
            <a:prstGeom prst="rect">
              <a:avLst/>
            </a:prstGeom>
            <a:noFill/>
            <a:ln>
              <a:noFill/>
            </a:ln>
          </p:spPr>
          <p:txBody>
            <a:bodyPr anchorCtr="0" anchor="t" bIns="0" lIns="0" spcFirstLastPara="1" rIns="0" wrap="square" tIns="0">
              <a:noAutofit/>
            </a:bodyPr>
            <a:lstStyle/>
            <a:p>
              <a:pPr indent="0" lvl="0" marL="0" marR="0" rtl="0" algn="ctr">
                <a:lnSpc>
                  <a:spcPct val="128395"/>
                </a:lnSpc>
                <a:spcBef>
                  <a:spcPts val="0"/>
                </a:spcBef>
                <a:spcAft>
                  <a:spcPts val="0"/>
                </a:spcAft>
                <a:buClr>
                  <a:srgbClr val="000000"/>
                </a:buClr>
                <a:buSzPts val="8100"/>
                <a:buFont typeface="Arial"/>
                <a:buNone/>
              </a:pPr>
              <a:r>
                <a:rPr b="1" lang="en-US" sz="8100">
                  <a:solidFill>
                    <a:srgbClr val="0E3B44"/>
                  </a:solidFill>
                </a:rPr>
                <a:t>Vielen Dank</a:t>
              </a:r>
              <a:endParaRPr b="0" i="0" sz="1400" u="none" cap="none" strike="noStrike">
                <a:solidFill>
                  <a:srgbClr val="000000"/>
                </a:solidFill>
                <a:latin typeface="Arial"/>
                <a:ea typeface="Arial"/>
                <a:cs typeface="Arial"/>
                <a:sym typeface="Arial"/>
              </a:endParaRPr>
            </a:p>
          </p:txBody>
        </p:sp>
      </p:grpSp>
      <p:sp>
        <p:nvSpPr>
          <p:cNvPr id="385" name="Google Shape;385;p21"/>
          <p:cNvSpPr/>
          <p:nvPr/>
        </p:nvSpPr>
        <p:spPr>
          <a:xfrm>
            <a:off x="7964390" y="519150"/>
            <a:ext cx="2744152" cy="2744152"/>
          </a:xfrm>
          <a:custGeom>
            <a:rect b="b" l="l" r="r" t="t"/>
            <a:pathLst>
              <a:path extrusionOk="0" h="3658870" w="3658870">
                <a:moveTo>
                  <a:pt x="0" y="0"/>
                </a:moveTo>
                <a:lnTo>
                  <a:pt x="3658870" y="0"/>
                </a:lnTo>
                <a:lnTo>
                  <a:pt x="3658870" y="3658870"/>
                </a:lnTo>
                <a:lnTo>
                  <a:pt x="0" y="3658870"/>
                </a:lnTo>
                <a:lnTo>
                  <a:pt x="0" y="0"/>
                </a:lnTo>
                <a:close/>
              </a:path>
            </a:pathLst>
          </a:custGeom>
          <a:blipFill rotWithShape="1">
            <a:blip r:embed="rId9">
              <a:alphaModFix/>
            </a:blip>
            <a:stretch>
              <a:fillRect b="0" l="0" r="0" t="0"/>
            </a:stretch>
          </a:blipFill>
          <a:ln>
            <a:noFill/>
          </a:ln>
        </p:spPr>
      </p:sp>
      <p:sp>
        <p:nvSpPr>
          <p:cNvPr descr="Blue text on a white background  Description automatically generated" id="386" name="Google Shape;386;p21"/>
          <p:cNvSpPr/>
          <p:nvPr/>
        </p:nvSpPr>
        <p:spPr>
          <a:xfrm>
            <a:off x="1032451" y="7543247"/>
            <a:ext cx="4277335" cy="827349"/>
          </a:xfrm>
          <a:custGeom>
            <a:rect b="b" l="l" r="r" t="t"/>
            <a:pathLst>
              <a:path extrusionOk="0" h="1414272" w="6789420">
                <a:moveTo>
                  <a:pt x="0" y="0"/>
                </a:moveTo>
                <a:lnTo>
                  <a:pt x="6789420" y="0"/>
                </a:lnTo>
                <a:lnTo>
                  <a:pt x="6789420" y="1414272"/>
                </a:lnTo>
                <a:lnTo>
                  <a:pt x="0" y="1414272"/>
                </a:lnTo>
                <a:lnTo>
                  <a:pt x="0" y="0"/>
                </a:lnTo>
                <a:close/>
              </a:path>
            </a:pathLst>
          </a:custGeom>
          <a:blipFill rotWithShape="1">
            <a:blip r:embed="rId10">
              <a:alphaModFix/>
            </a:blip>
            <a:stretch>
              <a:fillRect b="-504" l="0" r="0" t="-503"/>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3"/>
          <p:cNvGrpSpPr/>
          <p:nvPr/>
        </p:nvGrpSpPr>
        <p:grpSpPr>
          <a:xfrm>
            <a:off x="1257300" y="401045"/>
            <a:ext cx="15773400" cy="1154531"/>
            <a:chOff x="0" y="-28575"/>
            <a:chExt cx="21031200" cy="1539375"/>
          </a:xfrm>
        </p:grpSpPr>
        <p:sp>
          <p:nvSpPr>
            <p:cNvPr id="116" name="Google Shape;116;p3"/>
            <p:cNvSpPr/>
            <p:nvPr/>
          </p:nvSpPr>
          <p:spPr>
            <a:xfrm>
              <a:off x="0" y="0"/>
              <a:ext cx="21031200" cy="1510800"/>
            </a:xfrm>
            <a:custGeom>
              <a:rect b="b" l="l" r="r" t="t"/>
              <a:pathLst>
                <a:path extrusionOk="0" h="1510800" w="21031200">
                  <a:moveTo>
                    <a:pt x="0" y="0"/>
                  </a:moveTo>
                  <a:lnTo>
                    <a:pt x="21031200" y="0"/>
                  </a:lnTo>
                  <a:lnTo>
                    <a:pt x="21031200" y="1510800"/>
                  </a:lnTo>
                  <a:lnTo>
                    <a:pt x="0" y="1510800"/>
                  </a:lnTo>
                  <a:close/>
                </a:path>
              </a:pathLst>
            </a:custGeom>
            <a:solidFill>
              <a:srgbClr val="000000">
                <a:alpha val="0"/>
              </a:srgbClr>
            </a:solidFill>
            <a:ln>
              <a:noFill/>
            </a:ln>
          </p:spPr>
        </p:sp>
        <p:sp>
          <p:nvSpPr>
            <p:cNvPr id="117" name="Google Shape;117;p3"/>
            <p:cNvSpPr txBox="1"/>
            <p:nvPr/>
          </p:nvSpPr>
          <p:spPr>
            <a:xfrm>
              <a:off x="0" y="-28575"/>
              <a:ext cx="21031200" cy="15393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b="1" lang="en-US" sz="3000">
                  <a:solidFill>
                    <a:srgbClr val="0E3B44"/>
                  </a:solidFill>
                </a:rPr>
                <a:t>Einleitung, kurzer Überblick über die Energielandschaft in Europa</a:t>
              </a:r>
              <a:endParaRPr b="0" i="0" u="none" cap="none" strike="noStrike">
                <a:solidFill>
                  <a:srgbClr val="000000"/>
                </a:solidFill>
                <a:latin typeface="Arial"/>
                <a:ea typeface="Arial"/>
                <a:cs typeface="Arial"/>
                <a:sym typeface="Arial"/>
              </a:endParaRPr>
            </a:p>
          </p:txBody>
        </p:sp>
      </p:grpSp>
      <p:grpSp>
        <p:nvGrpSpPr>
          <p:cNvPr id="118" name="Google Shape;118;p3"/>
          <p:cNvGrpSpPr/>
          <p:nvPr/>
        </p:nvGrpSpPr>
        <p:grpSpPr>
          <a:xfrm>
            <a:off x="1556992" y="3245174"/>
            <a:ext cx="16128233" cy="8147021"/>
            <a:chOff x="0" y="-114295"/>
            <a:chExt cx="21504311" cy="10862695"/>
          </a:xfrm>
        </p:grpSpPr>
        <p:sp>
          <p:nvSpPr>
            <p:cNvPr id="119" name="Google Shape;119;p3"/>
            <p:cNvSpPr/>
            <p:nvPr/>
          </p:nvSpPr>
          <p:spPr>
            <a:xfrm>
              <a:off x="0" y="0"/>
              <a:ext cx="21504300" cy="10748400"/>
            </a:xfrm>
            <a:custGeom>
              <a:rect b="b" l="l" r="r" t="t"/>
              <a:pathLst>
                <a:path extrusionOk="0" h="10748400" w="21504300">
                  <a:moveTo>
                    <a:pt x="0" y="0"/>
                  </a:moveTo>
                  <a:lnTo>
                    <a:pt x="21504300" y="0"/>
                  </a:lnTo>
                  <a:lnTo>
                    <a:pt x="21504300" y="10748400"/>
                  </a:lnTo>
                  <a:lnTo>
                    <a:pt x="0" y="10748400"/>
                  </a:lnTo>
                  <a:close/>
                </a:path>
              </a:pathLst>
            </a:custGeom>
            <a:solidFill>
              <a:srgbClr val="000000">
                <a:alpha val="0"/>
              </a:srgbClr>
            </a:solidFill>
            <a:ln>
              <a:noFill/>
            </a:ln>
          </p:spPr>
        </p:sp>
        <p:sp>
          <p:nvSpPr>
            <p:cNvPr id="120" name="Google Shape;120;p3"/>
            <p:cNvSpPr txBox="1"/>
            <p:nvPr/>
          </p:nvSpPr>
          <p:spPr>
            <a:xfrm>
              <a:off x="11" y="-114295"/>
              <a:ext cx="21504300" cy="8634000"/>
            </a:xfrm>
            <a:prstGeom prst="rect">
              <a:avLst/>
            </a:prstGeom>
            <a:noFill/>
            <a:ln>
              <a:noFill/>
            </a:ln>
          </p:spPr>
          <p:txBody>
            <a:bodyPr anchorCtr="0" anchor="t" bIns="0" lIns="0" spcFirstLastPara="1" rIns="0" wrap="square" tIns="0">
              <a:noAutofit/>
            </a:bodyPr>
            <a:lstStyle/>
            <a:p>
              <a:pPr indent="0" lvl="0" marL="0" marR="0" rtl="0" algn="l">
                <a:lnSpc>
                  <a:spcPct val="138000"/>
                </a:lnSpc>
                <a:spcBef>
                  <a:spcPts val="0"/>
                </a:spcBef>
                <a:spcAft>
                  <a:spcPts val="0"/>
                </a:spcAft>
                <a:buClr>
                  <a:srgbClr val="000000"/>
                </a:buClr>
                <a:buSzPts val="3000"/>
                <a:buFont typeface="Arial"/>
                <a:buNone/>
              </a:pPr>
              <a:r>
                <a:rPr b="1" lang="en-US" sz="3000"/>
                <a:t>Die verschiedenen Arten von Energie, die in der EU verwendet werden, bestehen hauptsächlich aus fünf verschiedenen Quellen: </a:t>
              </a:r>
              <a:endParaRPr b="0" i="0" sz="1400" u="none" cap="none" strike="noStrike">
                <a:solidFill>
                  <a:srgbClr val="000000"/>
                </a:solidFill>
                <a:latin typeface="Arial"/>
                <a:ea typeface="Arial"/>
                <a:cs typeface="Arial"/>
                <a:sym typeface="Arial"/>
              </a:endParaRPr>
            </a:p>
            <a:p>
              <a:pPr indent="0" lvl="0" marL="0" marR="0" rtl="0" algn="l">
                <a:lnSpc>
                  <a:spcPct val="138000"/>
                </a:lnSpc>
                <a:spcBef>
                  <a:spcPts val="0"/>
                </a:spcBef>
                <a:spcAft>
                  <a:spcPts val="0"/>
                </a:spcAft>
                <a:buClr>
                  <a:srgbClr val="000000"/>
                </a:buClr>
                <a:buSzPts val="3000"/>
                <a:buFont typeface="Arial"/>
                <a:buNone/>
              </a:pPr>
              <a:r>
                <a:t/>
              </a:r>
              <a:endParaRPr b="1" i="0" sz="3000" u="none" cap="none" strike="noStrike">
                <a:solidFill>
                  <a:srgbClr val="000000"/>
                </a:solidFill>
                <a:latin typeface="Arial"/>
                <a:ea typeface="Arial"/>
                <a:cs typeface="Arial"/>
                <a:sym typeface="Arial"/>
              </a:endParaRPr>
            </a:p>
            <a:p>
              <a:pPr indent="-419100" lvl="1" marL="914400" rtl="0" algn="l">
                <a:lnSpc>
                  <a:spcPct val="115000"/>
                </a:lnSpc>
                <a:spcBef>
                  <a:spcPts val="0"/>
                </a:spcBef>
                <a:spcAft>
                  <a:spcPts val="0"/>
                </a:spcAft>
                <a:buSzPts val="3000"/>
                <a:buChar char="•"/>
              </a:pPr>
              <a:r>
                <a:rPr lang="en-US" sz="3000"/>
                <a:t>Erdöl und Erdölerzeugnisse, die 37% ausmachen</a:t>
              </a:r>
              <a:endParaRPr sz="3000"/>
            </a:p>
            <a:p>
              <a:pPr indent="-419100" lvl="1" marL="914400" rtl="0" algn="l">
                <a:lnSpc>
                  <a:spcPct val="115000"/>
                </a:lnSpc>
                <a:spcBef>
                  <a:spcPts val="0"/>
                </a:spcBef>
                <a:spcAft>
                  <a:spcPts val="0"/>
                </a:spcAft>
                <a:buSzPts val="3000"/>
                <a:buChar char="•"/>
              </a:pPr>
              <a:r>
                <a:rPr lang="en-US" sz="3000"/>
                <a:t>Erdgas, das 21% ausmacht</a:t>
              </a:r>
              <a:endParaRPr sz="3000"/>
            </a:p>
            <a:p>
              <a:pPr indent="-419100" lvl="1" marL="914400" rtl="0" algn="l">
                <a:lnSpc>
                  <a:spcPct val="115000"/>
                </a:lnSpc>
                <a:spcBef>
                  <a:spcPts val="0"/>
                </a:spcBef>
                <a:spcAft>
                  <a:spcPts val="0"/>
                </a:spcAft>
                <a:buSzPts val="3000"/>
                <a:buChar char="•"/>
              </a:pPr>
              <a:r>
                <a:rPr lang="en-US" sz="3000"/>
                <a:t>erneuerbare Energien, die 18% ausmachen</a:t>
              </a:r>
              <a:endParaRPr sz="3000"/>
            </a:p>
            <a:p>
              <a:pPr indent="-419100" lvl="1" marL="914400" rtl="0" algn="l">
                <a:lnSpc>
                  <a:spcPct val="115000"/>
                </a:lnSpc>
                <a:spcBef>
                  <a:spcPts val="0"/>
                </a:spcBef>
                <a:spcAft>
                  <a:spcPts val="0"/>
                </a:spcAft>
                <a:buSzPts val="3000"/>
                <a:buChar char="•"/>
              </a:pPr>
              <a:r>
                <a:rPr lang="en-US" sz="3000"/>
                <a:t>feste fossile Brennstoffe (13%)</a:t>
              </a:r>
              <a:endParaRPr sz="3000"/>
            </a:p>
            <a:p>
              <a:pPr indent="-419100" lvl="1" marL="914400" rtl="0" algn="l">
                <a:lnSpc>
                  <a:spcPct val="115000"/>
                </a:lnSpc>
                <a:spcBef>
                  <a:spcPts val="0"/>
                </a:spcBef>
                <a:spcAft>
                  <a:spcPts val="0"/>
                </a:spcAft>
                <a:buSzPts val="3000"/>
                <a:buChar char="•"/>
              </a:pPr>
              <a:r>
                <a:rPr lang="en-US" sz="3000"/>
                <a:t>Kernenergie (11%)</a:t>
              </a:r>
              <a:endParaRPr sz="3000"/>
            </a:p>
            <a:p>
              <a:pPr indent="-314931" lvl="1" marL="629861"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314931" lvl="1" marL="629861"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314931" lvl="1" marL="629861"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314931" lvl="1" marL="629861"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14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314931" lvl="1" marL="629861" marR="0" rtl="0" algn="l">
                <a:lnSpc>
                  <a:spcPct val="99966"/>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grpSp>
      <p:sp>
        <p:nvSpPr>
          <p:cNvPr descr="Blue text on a white background  Description automatically generated" id="121" name="Google Shape;121;p3"/>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sp>
        <p:nvSpPr>
          <p:cNvPr id="122" name="Google Shape;122;p3"/>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
          <p:cNvGrpSpPr/>
          <p:nvPr/>
        </p:nvGrpSpPr>
        <p:grpSpPr>
          <a:xfrm>
            <a:off x="1257300" y="648395"/>
            <a:ext cx="15773400" cy="1038881"/>
            <a:chOff x="0" y="-28575"/>
            <a:chExt cx="21031200" cy="1385175"/>
          </a:xfrm>
        </p:grpSpPr>
        <p:sp>
          <p:nvSpPr>
            <p:cNvPr id="128" name="Google Shape;128;p4"/>
            <p:cNvSpPr/>
            <p:nvPr/>
          </p:nvSpPr>
          <p:spPr>
            <a:xfrm>
              <a:off x="0" y="0"/>
              <a:ext cx="21031200" cy="1356600"/>
            </a:xfrm>
            <a:custGeom>
              <a:rect b="b" l="l" r="r" t="t"/>
              <a:pathLst>
                <a:path extrusionOk="0" h="1356600" w="21031200">
                  <a:moveTo>
                    <a:pt x="0" y="0"/>
                  </a:moveTo>
                  <a:lnTo>
                    <a:pt x="21031200" y="0"/>
                  </a:lnTo>
                  <a:lnTo>
                    <a:pt x="21031200" y="1356600"/>
                  </a:lnTo>
                  <a:lnTo>
                    <a:pt x="0" y="1356600"/>
                  </a:lnTo>
                  <a:close/>
                </a:path>
              </a:pathLst>
            </a:custGeom>
            <a:solidFill>
              <a:srgbClr val="000000">
                <a:alpha val="0"/>
              </a:srgbClr>
            </a:solidFill>
            <a:ln>
              <a:noFill/>
            </a:ln>
          </p:spPr>
        </p:sp>
        <p:sp>
          <p:nvSpPr>
            <p:cNvPr id="129" name="Google Shape;129;p4"/>
            <p:cNvSpPr txBox="1"/>
            <p:nvPr/>
          </p:nvSpPr>
          <p:spPr>
            <a:xfrm>
              <a:off x="0" y="-28575"/>
              <a:ext cx="21031200" cy="13851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b="1" lang="en-US" sz="3000">
                  <a:solidFill>
                    <a:srgbClr val="0E3B44"/>
                  </a:solidFill>
                </a:rPr>
                <a:t>Einführung, Bedeutung der Energiestatistik für die Politikgestaltung</a:t>
              </a:r>
              <a:endParaRPr b="0" i="0" sz="1400" u="none" cap="none" strike="noStrike">
                <a:solidFill>
                  <a:srgbClr val="000000"/>
                </a:solidFill>
                <a:latin typeface="Arial"/>
                <a:ea typeface="Arial"/>
                <a:cs typeface="Arial"/>
                <a:sym typeface="Arial"/>
              </a:endParaRPr>
            </a:p>
          </p:txBody>
        </p:sp>
      </p:grpSp>
      <p:grpSp>
        <p:nvGrpSpPr>
          <p:cNvPr id="130" name="Google Shape;130;p4"/>
          <p:cNvGrpSpPr/>
          <p:nvPr/>
        </p:nvGrpSpPr>
        <p:grpSpPr>
          <a:xfrm>
            <a:off x="1257300" y="2002219"/>
            <a:ext cx="8387395" cy="8021162"/>
            <a:chOff x="0" y="-28575"/>
            <a:chExt cx="11183194" cy="10694882"/>
          </a:xfrm>
        </p:grpSpPr>
        <p:sp>
          <p:nvSpPr>
            <p:cNvPr id="131" name="Google Shape;131;p4"/>
            <p:cNvSpPr/>
            <p:nvPr/>
          </p:nvSpPr>
          <p:spPr>
            <a:xfrm>
              <a:off x="0" y="0"/>
              <a:ext cx="11183194" cy="10666307"/>
            </a:xfrm>
            <a:custGeom>
              <a:rect b="b" l="l" r="r" t="t"/>
              <a:pathLst>
                <a:path extrusionOk="0" h="10666307" w="11183194">
                  <a:moveTo>
                    <a:pt x="0" y="0"/>
                  </a:moveTo>
                  <a:lnTo>
                    <a:pt x="11183194" y="0"/>
                  </a:lnTo>
                  <a:lnTo>
                    <a:pt x="11183194" y="10666307"/>
                  </a:lnTo>
                  <a:lnTo>
                    <a:pt x="0" y="10666307"/>
                  </a:lnTo>
                  <a:close/>
                </a:path>
              </a:pathLst>
            </a:custGeom>
            <a:solidFill>
              <a:srgbClr val="000000">
                <a:alpha val="0"/>
              </a:srgbClr>
            </a:solidFill>
            <a:ln>
              <a:noFill/>
            </a:ln>
          </p:spPr>
        </p:sp>
        <p:sp>
          <p:nvSpPr>
            <p:cNvPr id="132" name="Google Shape;132;p4"/>
            <p:cNvSpPr txBox="1"/>
            <p:nvPr/>
          </p:nvSpPr>
          <p:spPr>
            <a:xfrm>
              <a:off x="0" y="-28575"/>
              <a:ext cx="11183194" cy="10694882"/>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AutoNum type="arabicPeriod"/>
              </a:pPr>
              <a:r>
                <a:rPr lang="en-US" sz="2200"/>
                <a:t>ENERGIESTATISTIKEN ZU EINEM INTEGRALEN BESTANDTEIL DER POLITIKGESTALTUNG UND -BEWERTUNG MACHEN</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rPr lang="en-US" sz="2200"/>
                <a:t>„[...] die Erhebung von Statistiken ist mit Kosten verbunden. Das Fehlen geeigneter Daten könnte jedoch zu falschen politischen Entscheidungen und Maßnahmen und infolgedessen zu noch höheren Kosten führen.“ (OECD/IEA, Energy Efficiency Indicators: Fundamentals on Statistics)</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Clr>
                  <a:schemeClr val="dk1"/>
                </a:buClr>
                <a:buSzPts val="1100"/>
                <a:buFont typeface="Arial"/>
                <a:buNone/>
              </a:pPr>
              <a:r>
                <a:rPr lang="en-US" sz="2200"/>
                <a:t>„Die Erhebung und Nutzung relevanter Statistiken kann sehr kosteneffizient sein oder einen hohen Nutzen bringen. Dies liegt daran, dass Statistiken es ermöglichen, die vorhandenen öffentlichen Ressourcen effizienter zu nutzen. (Paris 21, Die Rolle der Statistik bei der faktengestützten Politikgestaltung, S.2)</a:t>
              </a:r>
              <a:endParaRPr sz="2200"/>
            </a:p>
            <a:p>
              <a:pPr indent="0" lvl="0" marL="0" marR="0" rtl="0" algn="l">
                <a:lnSpc>
                  <a:spcPct val="110399"/>
                </a:lnSpc>
                <a:spcBef>
                  <a:spcPts val="0"/>
                </a:spcBef>
                <a:spcAft>
                  <a:spcPts val="0"/>
                </a:spcAft>
                <a:buClr>
                  <a:srgbClr val="000000"/>
                </a:buClr>
                <a:buSzPts val="2500"/>
                <a:buFont typeface="Arial"/>
                <a:buNone/>
              </a:pPr>
              <a:r>
                <a:t/>
              </a:r>
              <a:endParaRPr sz="2500"/>
            </a:p>
            <a:p>
              <a:pPr indent="-350951" lvl="1" marL="701905" marR="0" rtl="0" algn="l">
                <a:lnSpc>
                  <a:spcPct val="110399"/>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350951" lvl="1" marL="701905" marR="0" rtl="0" algn="l">
                <a:lnSpc>
                  <a:spcPct val="110399"/>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350951" lvl="1" marL="701905" marR="0" rtl="0" algn="l">
                <a:lnSpc>
                  <a:spcPct val="110399"/>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350951" lvl="1" marL="701905" marR="0" rtl="0" algn="l">
                <a:lnSpc>
                  <a:spcPct val="110399"/>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0" lvl="0" marL="0" marR="0" rtl="0" algn="l">
                <a:lnSpc>
                  <a:spcPct val="110399"/>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grpSp>
      <p:sp>
        <p:nvSpPr>
          <p:cNvPr id="133" name="Google Shape;133;p4"/>
          <p:cNvSpPr/>
          <p:nvPr/>
        </p:nvSpPr>
        <p:spPr>
          <a:xfrm>
            <a:off x="10369350" y="2830950"/>
            <a:ext cx="7282089" cy="4625100"/>
          </a:xfrm>
          <a:custGeom>
            <a:rect b="b" l="l" r="r" t="t"/>
            <a:pathLst>
              <a:path extrusionOk="0" h="4625100" w="7282089">
                <a:moveTo>
                  <a:pt x="0" y="0"/>
                </a:moveTo>
                <a:lnTo>
                  <a:pt x="7282089" y="0"/>
                </a:lnTo>
                <a:lnTo>
                  <a:pt x="7282089" y="4625100"/>
                </a:lnTo>
                <a:lnTo>
                  <a:pt x="0" y="4625100"/>
                </a:lnTo>
                <a:lnTo>
                  <a:pt x="0" y="0"/>
                </a:lnTo>
                <a:close/>
              </a:path>
            </a:pathLst>
          </a:custGeom>
          <a:blipFill rotWithShape="1">
            <a:blip r:embed="rId3">
              <a:alphaModFix/>
            </a:blip>
            <a:stretch>
              <a:fillRect b="0" l="0" r="0" t="0"/>
            </a:stretch>
          </a:blipFill>
          <a:ln>
            <a:noFill/>
          </a:ln>
        </p:spPr>
      </p:sp>
      <p:sp>
        <p:nvSpPr>
          <p:cNvPr descr="Blue text on a white background  Description automatically generated" id="134" name="Google Shape;134;p4"/>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135" name="Google Shape;135;p4"/>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5"/>
          <p:cNvGrpSpPr/>
          <p:nvPr/>
        </p:nvGrpSpPr>
        <p:grpSpPr>
          <a:xfrm>
            <a:off x="2364544" y="1007269"/>
            <a:ext cx="14894757" cy="1598681"/>
            <a:chOff x="0" y="-28575"/>
            <a:chExt cx="19859675" cy="2131575"/>
          </a:xfrm>
        </p:grpSpPr>
        <p:sp>
          <p:nvSpPr>
            <p:cNvPr id="141" name="Google Shape;141;p5"/>
            <p:cNvSpPr/>
            <p:nvPr/>
          </p:nvSpPr>
          <p:spPr>
            <a:xfrm>
              <a:off x="0" y="0"/>
              <a:ext cx="19859675" cy="2103000"/>
            </a:xfrm>
            <a:custGeom>
              <a:rect b="b" l="l" r="r" t="t"/>
              <a:pathLst>
                <a:path extrusionOk="0" h="2103000" w="19859675">
                  <a:moveTo>
                    <a:pt x="0" y="0"/>
                  </a:moveTo>
                  <a:lnTo>
                    <a:pt x="19859675" y="0"/>
                  </a:lnTo>
                  <a:lnTo>
                    <a:pt x="19859675" y="2103000"/>
                  </a:lnTo>
                  <a:lnTo>
                    <a:pt x="0" y="2103000"/>
                  </a:lnTo>
                  <a:close/>
                </a:path>
              </a:pathLst>
            </a:custGeom>
            <a:solidFill>
              <a:srgbClr val="000000">
                <a:alpha val="0"/>
              </a:srgbClr>
            </a:solidFill>
            <a:ln>
              <a:noFill/>
            </a:ln>
          </p:spPr>
        </p:sp>
        <p:sp>
          <p:nvSpPr>
            <p:cNvPr id="142" name="Google Shape;142;p5"/>
            <p:cNvSpPr txBox="1"/>
            <p:nvPr/>
          </p:nvSpPr>
          <p:spPr>
            <a:xfrm>
              <a:off x="0" y="-28575"/>
              <a:ext cx="19859674" cy="2131575"/>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3000"/>
                <a:buFont typeface="Arial"/>
                <a:buNone/>
              </a:pPr>
              <a:r>
                <a:rPr b="1" lang="en-US" sz="3000">
                  <a:solidFill>
                    <a:srgbClr val="0E3B44"/>
                  </a:solidFill>
                </a:rPr>
                <a:t>Einleitung, Fahrplan bis 2050: Angleichung der Statistiken an die Dekarbonisierungsziele</a:t>
              </a:r>
              <a:endParaRPr b="0" i="0" sz="1400" u="none" cap="none" strike="noStrike">
                <a:solidFill>
                  <a:srgbClr val="000000"/>
                </a:solidFill>
                <a:latin typeface="Arial"/>
                <a:ea typeface="Arial"/>
                <a:cs typeface="Arial"/>
                <a:sym typeface="Arial"/>
              </a:endParaRPr>
            </a:p>
          </p:txBody>
        </p:sp>
      </p:grpSp>
      <p:grpSp>
        <p:nvGrpSpPr>
          <p:cNvPr id="143" name="Google Shape;143;p5"/>
          <p:cNvGrpSpPr/>
          <p:nvPr/>
        </p:nvGrpSpPr>
        <p:grpSpPr>
          <a:xfrm>
            <a:off x="9286988" y="3845173"/>
            <a:ext cx="8234100" cy="6122447"/>
            <a:chOff x="0" y="-104775"/>
            <a:chExt cx="10978800" cy="8163263"/>
          </a:xfrm>
        </p:grpSpPr>
        <p:sp>
          <p:nvSpPr>
            <p:cNvPr id="144" name="Google Shape;144;p5"/>
            <p:cNvSpPr/>
            <p:nvPr/>
          </p:nvSpPr>
          <p:spPr>
            <a:xfrm>
              <a:off x="0" y="0"/>
              <a:ext cx="10978800" cy="8058488"/>
            </a:xfrm>
            <a:custGeom>
              <a:rect b="b" l="l" r="r" t="t"/>
              <a:pathLst>
                <a:path extrusionOk="0" h="8058488" w="10978800">
                  <a:moveTo>
                    <a:pt x="0" y="0"/>
                  </a:moveTo>
                  <a:lnTo>
                    <a:pt x="10978800" y="0"/>
                  </a:lnTo>
                  <a:lnTo>
                    <a:pt x="10978800" y="8058488"/>
                  </a:lnTo>
                  <a:lnTo>
                    <a:pt x="0" y="8058488"/>
                  </a:lnTo>
                  <a:close/>
                </a:path>
              </a:pathLst>
            </a:custGeom>
            <a:solidFill>
              <a:srgbClr val="000000">
                <a:alpha val="0"/>
              </a:srgbClr>
            </a:solidFill>
            <a:ln>
              <a:noFill/>
            </a:ln>
          </p:spPr>
        </p:sp>
        <p:sp>
          <p:nvSpPr>
            <p:cNvPr id="145" name="Google Shape;145;p5"/>
            <p:cNvSpPr txBox="1"/>
            <p:nvPr/>
          </p:nvSpPr>
          <p:spPr>
            <a:xfrm>
              <a:off x="0" y="-104775"/>
              <a:ext cx="10978800" cy="8163263"/>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2949"/>
                <a:t>Im Anschluss an das Pariser Klimaabkommen soll die Reaktion auf die Klimakrise durch den „Fahrplan bis 2050“ verstärkt werden.</a:t>
              </a:r>
              <a:endParaRPr sz="2949"/>
            </a:p>
            <a:p>
              <a:pPr indent="0" lvl="0" marL="0" rtl="0" algn="l">
                <a:lnSpc>
                  <a:spcPct val="115000"/>
                </a:lnSpc>
                <a:spcBef>
                  <a:spcPts val="0"/>
                </a:spcBef>
                <a:spcAft>
                  <a:spcPts val="0"/>
                </a:spcAft>
                <a:buClr>
                  <a:schemeClr val="dk1"/>
                </a:buClr>
                <a:buSzPts val="1100"/>
                <a:buFont typeface="Arial"/>
                <a:buNone/>
              </a:pPr>
              <a:r>
                <a:rPr lang="en-US" sz="2949"/>
                <a:t>Er basiert auf einem sektorübergreifenden „Systemansatz“ zur Bekämpfung der Klimakrise und strebt eine Dekarbonisierung an: null Gasemissionen bis 2050. </a:t>
              </a:r>
              <a:endParaRPr sz="2949"/>
            </a:p>
            <a:p>
              <a:pPr indent="0" lvl="0" marL="0" marR="0" rtl="0" algn="just">
                <a:lnSpc>
                  <a:spcPct val="138012"/>
                </a:lnSpc>
                <a:spcBef>
                  <a:spcPts val="0"/>
                </a:spcBef>
                <a:spcAft>
                  <a:spcPts val="0"/>
                </a:spcAft>
                <a:buClr>
                  <a:srgbClr val="000000"/>
                </a:buClr>
                <a:buSzPts val="2949"/>
                <a:buFont typeface="Arial"/>
                <a:buNone/>
              </a:pPr>
              <a:r>
                <a:t/>
              </a:r>
              <a:endParaRPr sz="2949"/>
            </a:p>
            <a:p>
              <a:pPr indent="0" lvl="0" marL="0" marR="0" rtl="0" algn="just">
                <a:lnSpc>
                  <a:spcPct val="229264"/>
                </a:lnSpc>
                <a:spcBef>
                  <a:spcPts val="0"/>
                </a:spcBef>
                <a:spcAft>
                  <a:spcPts val="0"/>
                </a:spcAft>
                <a:buClr>
                  <a:srgbClr val="000000"/>
                </a:buClr>
                <a:buSzPts val="2949"/>
                <a:buFont typeface="Arial"/>
                <a:buNone/>
              </a:pPr>
              <a:r>
                <a:t/>
              </a:r>
              <a:endParaRPr b="0" i="0" sz="2949" u="none" cap="none" strike="noStrike">
                <a:solidFill>
                  <a:srgbClr val="000000"/>
                </a:solidFill>
                <a:latin typeface="Arial"/>
                <a:ea typeface="Arial"/>
                <a:cs typeface="Arial"/>
                <a:sym typeface="Arial"/>
              </a:endParaRPr>
            </a:p>
            <a:p>
              <a:pPr indent="0" lvl="0" marL="0" marR="0" rtl="0" algn="l">
                <a:lnSpc>
                  <a:spcPct val="229264"/>
                </a:lnSpc>
                <a:spcBef>
                  <a:spcPts val="0"/>
                </a:spcBef>
                <a:spcAft>
                  <a:spcPts val="0"/>
                </a:spcAft>
                <a:buClr>
                  <a:srgbClr val="000000"/>
                </a:buClr>
                <a:buSzPts val="2949"/>
                <a:buFont typeface="Arial"/>
                <a:buNone/>
              </a:pPr>
              <a:r>
                <a:t/>
              </a:r>
              <a:endParaRPr b="0" i="0" sz="2949" u="none" cap="none" strike="noStrike">
                <a:solidFill>
                  <a:srgbClr val="000000"/>
                </a:solidFill>
                <a:latin typeface="Arial"/>
                <a:ea typeface="Arial"/>
                <a:cs typeface="Arial"/>
                <a:sym typeface="Arial"/>
              </a:endParaRPr>
            </a:p>
            <a:p>
              <a:pPr indent="0" lvl="0" marL="0" marR="0" rtl="0" algn="l">
                <a:lnSpc>
                  <a:spcPct val="229264"/>
                </a:lnSpc>
                <a:spcBef>
                  <a:spcPts val="0"/>
                </a:spcBef>
                <a:spcAft>
                  <a:spcPts val="0"/>
                </a:spcAft>
                <a:buClr>
                  <a:srgbClr val="000000"/>
                </a:buClr>
                <a:buSzPts val="2949"/>
                <a:buFont typeface="Arial"/>
                <a:buNone/>
              </a:pPr>
              <a:r>
                <a:t/>
              </a:r>
              <a:endParaRPr b="0" i="0" sz="2949" u="none" cap="none" strike="noStrike">
                <a:solidFill>
                  <a:srgbClr val="000000"/>
                </a:solidFill>
                <a:latin typeface="Arial"/>
                <a:ea typeface="Arial"/>
                <a:cs typeface="Arial"/>
                <a:sym typeface="Arial"/>
              </a:endParaRPr>
            </a:p>
            <a:p>
              <a:pPr indent="0" lvl="0" marL="0" marR="0" rtl="0" algn="l">
                <a:lnSpc>
                  <a:spcPct val="108003"/>
                </a:lnSpc>
                <a:spcBef>
                  <a:spcPts val="0"/>
                </a:spcBef>
                <a:spcAft>
                  <a:spcPts val="0"/>
                </a:spcAft>
                <a:buClr>
                  <a:srgbClr val="000000"/>
                </a:buClr>
                <a:buSzPts val="2349"/>
                <a:buFont typeface="Arial"/>
                <a:buNone/>
              </a:pPr>
              <a:r>
                <a:rPr b="0" i="0" lang="en-US" sz="2349"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146" name="Google Shape;146;p5"/>
          <p:cNvSpPr/>
          <p:nvPr/>
        </p:nvSpPr>
        <p:spPr>
          <a:xfrm>
            <a:off x="773962" y="3410288"/>
            <a:ext cx="8400902" cy="3808388"/>
          </a:xfrm>
          <a:custGeom>
            <a:rect b="b" l="l" r="r" t="t"/>
            <a:pathLst>
              <a:path extrusionOk="0" h="3808388" w="8400902">
                <a:moveTo>
                  <a:pt x="0" y="0"/>
                </a:moveTo>
                <a:lnTo>
                  <a:pt x="8400902" y="0"/>
                </a:lnTo>
                <a:lnTo>
                  <a:pt x="8400902" y="3808387"/>
                </a:lnTo>
                <a:lnTo>
                  <a:pt x="0" y="3808387"/>
                </a:lnTo>
                <a:lnTo>
                  <a:pt x="0" y="0"/>
                </a:lnTo>
                <a:close/>
              </a:path>
            </a:pathLst>
          </a:custGeom>
          <a:blipFill rotWithShape="1">
            <a:blip r:embed="rId3">
              <a:alphaModFix/>
            </a:blip>
            <a:stretch>
              <a:fillRect b="0" l="0" r="0" t="0"/>
            </a:stretch>
          </a:blipFill>
          <a:ln>
            <a:noFill/>
          </a:ln>
        </p:spPr>
      </p:sp>
      <p:sp>
        <p:nvSpPr>
          <p:cNvPr descr="Blue text on a white background  Description automatically generated" id="147" name="Google Shape;147;p5"/>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4">
              <a:alphaModFix/>
            </a:blip>
            <a:stretch>
              <a:fillRect b="2" l="-173" r="-171" t="0"/>
            </a:stretch>
          </a:blipFill>
          <a:ln>
            <a:noFill/>
          </a:ln>
        </p:spPr>
      </p:sp>
      <p:sp>
        <p:nvSpPr>
          <p:cNvPr id="148" name="Google Shape;148;p5"/>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6"/>
          <p:cNvGrpSpPr/>
          <p:nvPr/>
        </p:nvGrpSpPr>
        <p:grpSpPr>
          <a:xfrm>
            <a:off x="1257300" y="526257"/>
            <a:ext cx="15773400" cy="1209431"/>
            <a:chOff x="0" y="-28575"/>
            <a:chExt cx="21031200" cy="1612575"/>
          </a:xfrm>
        </p:grpSpPr>
        <p:sp>
          <p:nvSpPr>
            <p:cNvPr id="154" name="Google Shape;154;p6"/>
            <p:cNvSpPr/>
            <p:nvPr/>
          </p:nvSpPr>
          <p:spPr>
            <a:xfrm>
              <a:off x="0" y="0"/>
              <a:ext cx="21031200" cy="1584000"/>
            </a:xfrm>
            <a:custGeom>
              <a:rect b="b" l="l" r="r" t="t"/>
              <a:pathLst>
                <a:path extrusionOk="0" h="1584000" w="21031200">
                  <a:moveTo>
                    <a:pt x="0" y="0"/>
                  </a:moveTo>
                  <a:lnTo>
                    <a:pt x="21031200" y="0"/>
                  </a:lnTo>
                  <a:lnTo>
                    <a:pt x="21031200" y="1584000"/>
                  </a:lnTo>
                  <a:lnTo>
                    <a:pt x="0" y="1584000"/>
                  </a:lnTo>
                  <a:close/>
                </a:path>
              </a:pathLst>
            </a:custGeom>
            <a:solidFill>
              <a:srgbClr val="000000">
                <a:alpha val="0"/>
              </a:srgbClr>
            </a:solidFill>
            <a:ln>
              <a:noFill/>
            </a:ln>
          </p:spPr>
        </p:sp>
        <p:sp>
          <p:nvSpPr>
            <p:cNvPr id="155" name="Google Shape;155;p6"/>
            <p:cNvSpPr txBox="1"/>
            <p:nvPr/>
          </p:nvSpPr>
          <p:spPr>
            <a:xfrm>
              <a:off x="0" y="-28575"/>
              <a:ext cx="21031200" cy="1612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Aktueller Energieverbrauch in Europa</a:t>
              </a:r>
              <a:endParaRPr b="0" i="0" sz="1400" u="none" cap="none" strike="noStrike">
                <a:solidFill>
                  <a:srgbClr val="000000"/>
                </a:solidFill>
                <a:latin typeface="Arial"/>
                <a:ea typeface="Arial"/>
                <a:cs typeface="Arial"/>
                <a:sym typeface="Arial"/>
              </a:endParaRPr>
            </a:p>
          </p:txBody>
        </p:sp>
      </p:grpSp>
      <p:sp>
        <p:nvSpPr>
          <p:cNvPr id="156" name="Google Shape;156;p6"/>
          <p:cNvSpPr/>
          <p:nvPr/>
        </p:nvSpPr>
        <p:spPr>
          <a:xfrm>
            <a:off x="782212" y="3072076"/>
            <a:ext cx="7702725" cy="5463564"/>
          </a:xfrm>
          <a:custGeom>
            <a:rect b="b" l="l" r="r" t="t"/>
            <a:pathLst>
              <a:path extrusionOk="0" h="5463564" w="7702725">
                <a:moveTo>
                  <a:pt x="0" y="0"/>
                </a:moveTo>
                <a:lnTo>
                  <a:pt x="7702725" y="0"/>
                </a:lnTo>
                <a:lnTo>
                  <a:pt x="7702725" y="5463564"/>
                </a:lnTo>
                <a:lnTo>
                  <a:pt x="0" y="5463564"/>
                </a:lnTo>
                <a:lnTo>
                  <a:pt x="0" y="0"/>
                </a:lnTo>
                <a:close/>
              </a:path>
            </a:pathLst>
          </a:custGeom>
          <a:blipFill rotWithShape="1">
            <a:blip r:embed="rId3">
              <a:alphaModFix/>
            </a:blip>
            <a:stretch>
              <a:fillRect b="0" l="0" r="0" t="0"/>
            </a:stretch>
          </a:blipFill>
          <a:ln>
            <a:noFill/>
          </a:ln>
        </p:spPr>
      </p:sp>
      <p:sp>
        <p:nvSpPr>
          <p:cNvPr id="157" name="Google Shape;157;p6"/>
          <p:cNvSpPr/>
          <p:nvPr/>
        </p:nvSpPr>
        <p:spPr>
          <a:xfrm>
            <a:off x="9144000" y="3072077"/>
            <a:ext cx="8368700" cy="5463562"/>
          </a:xfrm>
          <a:custGeom>
            <a:rect b="b" l="l" r="r" t="t"/>
            <a:pathLst>
              <a:path extrusionOk="0" h="5463562" w="8368700">
                <a:moveTo>
                  <a:pt x="0" y="0"/>
                </a:moveTo>
                <a:lnTo>
                  <a:pt x="8368700" y="0"/>
                </a:lnTo>
                <a:lnTo>
                  <a:pt x="8368700" y="5463563"/>
                </a:lnTo>
                <a:lnTo>
                  <a:pt x="0" y="5463563"/>
                </a:lnTo>
                <a:lnTo>
                  <a:pt x="0" y="0"/>
                </a:lnTo>
                <a:close/>
              </a:path>
            </a:pathLst>
          </a:custGeom>
          <a:blipFill rotWithShape="1">
            <a:blip r:embed="rId4">
              <a:alphaModFix/>
            </a:blip>
            <a:stretch>
              <a:fillRect b="0" l="0" r="0" t="0"/>
            </a:stretch>
          </a:blipFill>
          <a:ln>
            <a:noFill/>
          </a:ln>
        </p:spPr>
      </p:sp>
      <p:sp>
        <p:nvSpPr>
          <p:cNvPr descr="Blue text on a white background  Description automatically generated" id="158" name="Google Shape;158;p6"/>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5">
              <a:alphaModFix/>
            </a:blip>
            <a:stretch>
              <a:fillRect b="2" l="-173" r="-171" t="0"/>
            </a:stretch>
          </a:blipFill>
          <a:ln>
            <a:noFill/>
          </a:ln>
        </p:spPr>
      </p:sp>
      <p:sp>
        <p:nvSpPr>
          <p:cNvPr id="159" name="Google Shape;159;p6"/>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7"/>
          <p:cNvGrpSpPr/>
          <p:nvPr/>
        </p:nvGrpSpPr>
        <p:grpSpPr>
          <a:xfrm>
            <a:off x="1780068" y="218644"/>
            <a:ext cx="12977612" cy="1598681"/>
            <a:chOff x="0" y="-28575"/>
            <a:chExt cx="17303482" cy="2131575"/>
          </a:xfrm>
        </p:grpSpPr>
        <p:sp>
          <p:nvSpPr>
            <p:cNvPr id="165" name="Google Shape;165;p7"/>
            <p:cNvSpPr/>
            <p:nvPr/>
          </p:nvSpPr>
          <p:spPr>
            <a:xfrm>
              <a:off x="0" y="0"/>
              <a:ext cx="17303482" cy="2103000"/>
            </a:xfrm>
            <a:custGeom>
              <a:rect b="b" l="l" r="r" t="t"/>
              <a:pathLst>
                <a:path extrusionOk="0" h="2103000" w="17303482">
                  <a:moveTo>
                    <a:pt x="0" y="0"/>
                  </a:moveTo>
                  <a:lnTo>
                    <a:pt x="17303482" y="0"/>
                  </a:lnTo>
                  <a:lnTo>
                    <a:pt x="17303482" y="2103000"/>
                  </a:lnTo>
                  <a:lnTo>
                    <a:pt x="0" y="2103000"/>
                  </a:lnTo>
                  <a:close/>
                </a:path>
              </a:pathLst>
            </a:custGeom>
            <a:solidFill>
              <a:srgbClr val="000000">
                <a:alpha val="0"/>
              </a:srgbClr>
            </a:solidFill>
            <a:ln>
              <a:noFill/>
            </a:ln>
          </p:spPr>
        </p:sp>
        <p:sp>
          <p:nvSpPr>
            <p:cNvPr id="166" name="Google Shape;166;p7"/>
            <p:cNvSpPr txBox="1"/>
            <p:nvPr/>
          </p:nvSpPr>
          <p:spPr>
            <a:xfrm>
              <a:off x="0" y="-28575"/>
              <a:ext cx="17303481" cy="2131575"/>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3000"/>
                <a:buFont typeface="Arial"/>
                <a:buNone/>
              </a:pPr>
              <a:r>
                <a:rPr lang="en-US" sz="3000">
                  <a:solidFill>
                    <a:srgbClr val="0E3B44"/>
                  </a:solidFill>
                </a:rPr>
                <a:t> Energiepolitische Maßnahmen in Europa (Europäischer Green Deal, Fit for 55, Richtlinie über erneuerbare Energien (RED II)</a:t>
              </a:r>
              <a:endParaRPr b="0" i="0" sz="1400" u="none" cap="none" strike="noStrike">
                <a:solidFill>
                  <a:srgbClr val="000000"/>
                </a:solidFill>
                <a:latin typeface="Arial"/>
                <a:ea typeface="Arial"/>
                <a:cs typeface="Arial"/>
                <a:sym typeface="Arial"/>
              </a:endParaRPr>
            </a:p>
          </p:txBody>
        </p:sp>
      </p:grpSp>
      <p:sp>
        <p:nvSpPr>
          <p:cNvPr id="167" name="Google Shape;167;p7"/>
          <p:cNvSpPr/>
          <p:nvPr/>
        </p:nvSpPr>
        <p:spPr>
          <a:xfrm>
            <a:off x="6549999" y="3120025"/>
            <a:ext cx="4730800" cy="4773228"/>
          </a:xfrm>
          <a:custGeom>
            <a:rect b="b" l="l" r="r" t="t"/>
            <a:pathLst>
              <a:path extrusionOk="0" h="5785731" w="5375909">
                <a:moveTo>
                  <a:pt x="0" y="0"/>
                </a:moveTo>
                <a:lnTo>
                  <a:pt x="5375909" y="0"/>
                </a:lnTo>
                <a:lnTo>
                  <a:pt x="5375909" y="5785731"/>
                </a:lnTo>
                <a:lnTo>
                  <a:pt x="0" y="5785731"/>
                </a:lnTo>
                <a:lnTo>
                  <a:pt x="0" y="0"/>
                </a:lnTo>
                <a:close/>
              </a:path>
            </a:pathLst>
          </a:custGeom>
          <a:blipFill rotWithShape="1">
            <a:blip r:embed="rId3">
              <a:alphaModFix/>
            </a:blip>
            <a:stretch>
              <a:fillRect b="0" l="0" r="0" t="0"/>
            </a:stretch>
          </a:blipFill>
          <a:ln>
            <a:noFill/>
          </a:ln>
        </p:spPr>
      </p:sp>
      <p:grpSp>
        <p:nvGrpSpPr>
          <p:cNvPr id="168" name="Google Shape;168;p7"/>
          <p:cNvGrpSpPr/>
          <p:nvPr/>
        </p:nvGrpSpPr>
        <p:grpSpPr>
          <a:xfrm>
            <a:off x="12046700" y="3658751"/>
            <a:ext cx="4735155" cy="5298019"/>
            <a:chOff x="0" y="-938105"/>
            <a:chExt cx="6313540" cy="6571595"/>
          </a:xfrm>
        </p:grpSpPr>
        <p:sp>
          <p:nvSpPr>
            <p:cNvPr id="169" name="Google Shape;169;p7"/>
            <p:cNvSpPr/>
            <p:nvPr/>
          </p:nvSpPr>
          <p:spPr>
            <a:xfrm>
              <a:off x="0" y="-938105"/>
              <a:ext cx="6313540" cy="6571595"/>
            </a:xfrm>
            <a:custGeom>
              <a:rect b="b" l="l" r="r" t="t"/>
              <a:pathLst>
                <a:path extrusionOk="0" h="5628775" w="5239452">
                  <a:moveTo>
                    <a:pt x="0" y="0"/>
                  </a:moveTo>
                  <a:lnTo>
                    <a:pt x="5239452" y="0"/>
                  </a:lnTo>
                  <a:lnTo>
                    <a:pt x="5239452" y="5628775"/>
                  </a:lnTo>
                  <a:lnTo>
                    <a:pt x="0" y="5628775"/>
                  </a:lnTo>
                  <a:lnTo>
                    <a:pt x="0" y="0"/>
                  </a:lnTo>
                  <a:close/>
                </a:path>
              </a:pathLst>
            </a:custGeom>
            <a:blipFill rotWithShape="1">
              <a:blip r:embed="rId4">
                <a:alphaModFix/>
              </a:blip>
              <a:stretch>
                <a:fillRect b="0" l="0" r="0" t="0"/>
              </a:stretch>
            </a:blipFill>
            <a:ln>
              <a:noFill/>
            </a:ln>
          </p:spPr>
        </p:sp>
        <p:sp>
          <p:nvSpPr>
            <p:cNvPr id="170" name="Google Shape;170;p7"/>
            <p:cNvSpPr txBox="1"/>
            <p:nvPr/>
          </p:nvSpPr>
          <p:spPr>
            <a:xfrm>
              <a:off x="267432" y="553987"/>
              <a:ext cx="5774100" cy="4334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2000"/>
                <a:t>Richtlinie über erneuerbare Energien (RED II, RED III)</a:t>
              </a:r>
              <a:endParaRPr b="1" sz="2000"/>
            </a:p>
            <a:p>
              <a:pPr indent="-355600" lvl="0" marL="457200" rtl="0" algn="l">
                <a:lnSpc>
                  <a:spcPct val="115000"/>
                </a:lnSpc>
                <a:spcBef>
                  <a:spcPts val="0"/>
                </a:spcBef>
                <a:spcAft>
                  <a:spcPts val="0"/>
                </a:spcAft>
                <a:buSzPts val="2000"/>
                <a:buChar char="-"/>
              </a:pPr>
              <a:r>
                <a:rPr lang="en-US" sz="2000"/>
                <a:t>Transporte</a:t>
              </a:r>
              <a:endParaRPr sz="2000"/>
            </a:p>
            <a:p>
              <a:pPr indent="-355600" lvl="0" marL="457200" rtl="0" algn="l">
                <a:lnSpc>
                  <a:spcPct val="115000"/>
                </a:lnSpc>
                <a:spcBef>
                  <a:spcPts val="0"/>
                </a:spcBef>
                <a:spcAft>
                  <a:spcPts val="0"/>
                </a:spcAft>
                <a:buSzPts val="2000"/>
                <a:buChar char="-"/>
              </a:pPr>
              <a:r>
                <a:rPr lang="en-US" sz="2000"/>
                <a:t>Gebäude</a:t>
              </a:r>
              <a:endParaRPr sz="2000"/>
            </a:p>
            <a:p>
              <a:pPr indent="-355600" lvl="0" marL="457200" rtl="0" algn="l">
                <a:lnSpc>
                  <a:spcPct val="115000"/>
                </a:lnSpc>
                <a:spcBef>
                  <a:spcPts val="0"/>
                </a:spcBef>
                <a:spcAft>
                  <a:spcPts val="0"/>
                </a:spcAft>
                <a:buSzPts val="2000"/>
                <a:buChar char="-"/>
              </a:pPr>
              <a:r>
                <a:rPr lang="en-US" sz="2000"/>
                <a:t>Industrie</a:t>
              </a:r>
              <a:endParaRPr sz="2000"/>
            </a:p>
            <a:p>
              <a:pPr indent="-355600" lvl="0" marL="457200" rtl="0" algn="l">
                <a:lnSpc>
                  <a:spcPct val="115000"/>
                </a:lnSpc>
                <a:spcBef>
                  <a:spcPts val="0"/>
                </a:spcBef>
                <a:spcAft>
                  <a:spcPts val="0"/>
                </a:spcAft>
                <a:buSzPts val="2000"/>
                <a:buChar char="-"/>
              </a:pPr>
              <a:r>
                <a:rPr lang="en-US" sz="2000"/>
                <a:t>Beschleunigung des Einsatzes von erneuerbaren Energien</a:t>
              </a:r>
              <a:endParaRPr sz="2000"/>
            </a:p>
            <a:p>
              <a:pPr indent="-355600" lvl="0" marL="457200" rtl="0" algn="l">
                <a:lnSpc>
                  <a:spcPct val="115000"/>
                </a:lnSpc>
                <a:spcBef>
                  <a:spcPts val="0"/>
                </a:spcBef>
                <a:spcAft>
                  <a:spcPts val="0"/>
                </a:spcAft>
                <a:buSzPts val="2000"/>
                <a:buChar char="-"/>
              </a:pPr>
              <a:r>
                <a:rPr lang="en-US" sz="2000"/>
                <a:t>Bioenergie und Nachhaltigkeit</a:t>
              </a:r>
              <a:endParaRPr sz="2000"/>
            </a:p>
            <a:p>
              <a:pPr indent="-355600" lvl="0" marL="457200" rtl="0" algn="l">
                <a:lnSpc>
                  <a:spcPct val="115000"/>
                </a:lnSpc>
                <a:spcBef>
                  <a:spcPts val="0"/>
                </a:spcBef>
                <a:spcAft>
                  <a:spcPts val="0"/>
                </a:spcAft>
                <a:buSzPts val="2000"/>
                <a:buChar char="-"/>
              </a:pPr>
              <a:r>
                <a:rPr lang="en-US" sz="2000"/>
                <a:t>Wasserstoff und erneuerbare Kraftstoffe</a:t>
              </a:r>
              <a:endParaRPr sz="2000"/>
            </a:p>
          </p:txBody>
        </p:sp>
      </p:grpSp>
      <p:sp>
        <p:nvSpPr>
          <p:cNvPr descr="Blue text on a white background  Description automatically generated" id="171" name="Google Shape;171;p7"/>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5">
              <a:alphaModFix/>
            </a:blip>
            <a:stretch>
              <a:fillRect b="2" l="-173" r="-171" t="0"/>
            </a:stretch>
          </a:blipFill>
          <a:ln>
            <a:noFill/>
          </a:ln>
        </p:spPr>
      </p:sp>
      <p:sp>
        <p:nvSpPr>
          <p:cNvPr id="172" name="Google Shape;172;p7"/>
          <p:cNvSpPr/>
          <p:nvPr/>
        </p:nvSpPr>
        <p:spPr>
          <a:xfrm>
            <a:off x="1052450" y="3534250"/>
            <a:ext cx="4731661" cy="5329936"/>
          </a:xfrm>
          <a:custGeom>
            <a:rect b="b" l="l" r="r" t="t"/>
            <a:pathLst>
              <a:path extrusionOk="0" h="4958080" w="4627541">
                <a:moveTo>
                  <a:pt x="0" y="0"/>
                </a:moveTo>
                <a:lnTo>
                  <a:pt x="4627541" y="0"/>
                </a:lnTo>
                <a:lnTo>
                  <a:pt x="4627541" y="4958080"/>
                </a:lnTo>
                <a:lnTo>
                  <a:pt x="0" y="4958080"/>
                </a:lnTo>
                <a:lnTo>
                  <a:pt x="0" y="0"/>
                </a:lnTo>
                <a:close/>
              </a:path>
            </a:pathLst>
          </a:custGeom>
          <a:blipFill rotWithShape="1">
            <a:blip r:embed="rId6">
              <a:alphaModFix/>
            </a:blip>
            <a:stretch>
              <a:fillRect b="0" l="0" r="0" t="0"/>
            </a:stretch>
          </a:blipFill>
          <a:ln>
            <a:noFill/>
          </a:ln>
        </p:spPr>
      </p:sp>
      <p:sp>
        <p:nvSpPr>
          <p:cNvPr id="173" name="Google Shape;173;p7"/>
          <p:cNvSpPr txBox="1"/>
          <p:nvPr/>
        </p:nvSpPr>
        <p:spPr>
          <a:xfrm>
            <a:off x="1253025" y="4275600"/>
            <a:ext cx="4330500" cy="173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2000">
                <a:solidFill>
                  <a:schemeClr val="dk1"/>
                </a:solidFill>
              </a:rPr>
              <a:t>Europäischer Grüner Deal</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Wachstum der erneuerbaren Energien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Energieeffizienz und Energieeinsparungen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Verringerung der Abhängigkeit von fossilen Brennstoffen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Investitionen in Klimaschutzmaßnahmen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sz="2000">
                <a:solidFill>
                  <a:schemeClr val="dk1"/>
                </a:solidFill>
              </a:rPr>
              <a:t>Kohlenstoffbepreisung und Verwendung der Einnahmen</a:t>
            </a:r>
            <a:endParaRPr sz="3200">
              <a:solidFill>
                <a:schemeClr val="dk1"/>
              </a:solidFill>
              <a:latin typeface="Calibri"/>
              <a:ea typeface="Calibri"/>
              <a:cs typeface="Calibri"/>
              <a:sym typeface="Calibri"/>
            </a:endParaRPr>
          </a:p>
        </p:txBody>
      </p:sp>
      <p:sp>
        <p:nvSpPr>
          <p:cNvPr id="174" name="Google Shape;174;p7"/>
          <p:cNvSpPr txBox="1"/>
          <p:nvPr/>
        </p:nvSpPr>
        <p:spPr>
          <a:xfrm>
            <a:off x="7118100" y="4275600"/>
            <a:ext cx="3594600" cy="2432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2000"/>
              <a:t>Fit für 55</a:t>
            </a:r>
            <a:endParaRPr b="1" sz="2000"/>
          </a:p>
          <a:p>
            <a:pPr indent="-355600" lvl="0" marL="457200" rtl="0" algn="l">
              <a:lnSpc>
                <a:spcPct val="115000"/>
              </a:lnSpc>
              <a:spcBef>
                <a:spcPts val="0"/>
              </a:spcBef>
              <a:spcAft>
                <a:spcPts val="0"/>
              </a:spcAft>
              <a:buSzPts val="2000"/>
              <a:buChar char="-"/>
            </a:pPr>
            <a:r>
              <a:rPr lang="en-US" sz="2000"/>
              <a:t>Anhebung des EU-Ziels für erneuerbare Energien</a:t>
            </a:r>
            <a:endParaRPr sz="2000"/>
          </a:p>
          <a:p>
            <a:pPr indent="-355600" lvl="0" marL="457200" rtl="0" algn="l">
              <a:lnSpc>
                <a:spcPct val="115000"/>
              </a:lnSpc>
              <a:spcBef>
                <a:spcPts val="0"/>
              </a:spcBef>
              <a:spcAft>
                <a:spcPts val="0"/>
              </a:spcAft>
              <a:buSzPts val="2000"/>
              <a:buChar char="-"/>
            </a:pPr>
            <a:r>
              <a:rPr lang="en-US" sz="2000"/>
              <a:t>Richtlinie zur Energieeffizienz</a:t>
            </a:r>
            <a:endParaRPr sz="2000"/>
          </a:p>
          <a:p>
            <a:pPr indent="-355600" lvl="0" marL="457200" rtl="0" algn="l">
              <a:lnSpc>
                <a:spcPct val="115000"/>
              </a:lnSpc>
              <a:spcBef>
                <a:spcPts val="0"/>
              </a:spcBef>
              <a:spcAft>
                <a:spcPts val="0"/>
              </a:spcAft>
              <a:buSzPts val="2000"/>
              <a:buChar char="-"/>
            </a:pPr>
            <a:r>
              <a:rPr lang="en-US" sz="2000"/>
              <a:t>Ausweitung des Emissionshandelssystems</a:t>
            </a:r>
            <a:endParaRPr sz="2000"/>
          </a:p>
        </p:txBody>
      </p:sp>
      <p:sp>
        <p:nvSpPr>
          <p:cNvPr id="175" name="Google Shape;175;p7"/>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g35555ed3e42_0_31"/>
          <p:cNvGrpSpPr/>
          <p:nvPr/>
        </p:nvGrpSpPr>
        <p:grpSpPr>
          <a:xfrm>
            <a:off x="1315549" y="447350"/>
            <a:ext cx="13867820" cy="1991225"/>
            <a:chOff x="-1186945" y="-551967"/>
            <a:chExt cx="18490427" cy="2654967"/>
          </a:xfrm>
        </p:grpSpPr>
        <p:sp>
          <p:nvSpPr>
            <p:cNvPr id="181" name="Google Shape;181;g35555ed3e42_0_31"/>
            <p:cNvSpPr/>
            <p:nvPr/>
          </p:nvSpPr>
          <p:spPr>
            <a:xfrm>
              <a:off x="0" y="0"/>
              <a:ext cx="17303482" cy="2103000"/>
            </a:xfrm>
            <a:custGeom>
              <a:rect b="b" l="l" r="r" t="t"/>
              <a:pathLst>
                <a:path extrusionOk="0" h="2103000" w="17303482">
                  <a:moveTo>
                    <a:pt x="0" y="0"/>
                  </a:moveTo>
                  <a:lnTo>
                    <a:pt x="17303482" y="0"/>
                  </a:lnTo>
                  <a:lnTo>
                    <a:pt x="17303482" y="2103000"/>
                  </a:lnTo>
                  <a:lnTo>
                    <a:pt x="0" y="2103000"/>
                  </a:lnTo>
                  <a:close/>
                </a:path>
              </a:pathLst>
            </a:custGeom>
            <a:solidFill>
              <a:srgbClr val="000000">
                <a:alpha val="0"/>
              </a:srgbClr>
            </a:solidFill>
            <a:ln>
              <a:noFill/>
            </a:ln>
          </p:spPr>
        </p:sp>
        <p:sp>
          <p:nvSpPr>
            <p:cNvPr id="182" name="Google Shape;182;g35555ed3e42_0_31"/>
            <p:cNvSpPr txBox="1"/>
            <p:nvPr/>
          </p:nvSpPr>
          <p:spPr>
            <a:xfrm>
              <a:off x="-1186945" y="-551967"/>
              <a:ext cx="18490200" cy="2131500"/>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2500"/>
                <a:buFont typeface="Arial"/>
                <a:buNone/>
              </a:pPr>
              <a:r>
                <a:rPr lang="en-US" sz="3000">
                  <a:solidFill>
                    <a:srgbClr val="0E3B44"/>
                  </a:solidFill>
                </a:rPr>
                <a:t> Energiepolitische Maßnahmen in Europa (Europäischer Green Deal, Fit for 55, Richtlinie über erneuerbare Energien (RED II)</a:t>
              </a:r>
              <a:endParaRPr b="0" i="0" u="none" cap="none" strike="noStrike">
                <a:solidFill>
                  <a:srgbClr val="000000"/>
                </a:solidFill>
                <a:latin typeface="Arial"/>
                <a:ea typeface="Arial"/>
                <a:cs typeface="Arial"/>
                <a:sym typeface="Arial"/>
              </a:endParaRPr>
            </a:p>
          </p:txBody>
        </p:sp>
      </p:grpSp>
      <p:sp>
        <p:nvSpPr>
          <p:cNvPr id="183" name="Google Shape;183;g35555ed3e42_0_31"/>
          <p:cNvSpPr txBox="1"/>
          <p:nvPr/>
        </p:nvSpPr>
        <p:spPr>
          <a:xfrm>
            <a:off x="1028702" y="2667222"/>
            <a:ext cx="16230600" cy="6580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500"/>
              <a:t>Der 2019 ins Leben gerufene Europäische Grüne Deal ist die umfassende Strategie der EU zur Erreichung der Klimaneutralität bis 2050.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Er setzt ehrgeizige Ziele für die Umgestaltung der Energie-, Verkehrs-, Industrie- und Agrarsysteme und gewährleistet gleichzeitig ein nachhaltiges Wirtschaftswachstum.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Wachstum der erneuerbaren Energien: Der Anteil der erneuerbaren Energien an der Stromerzeugung in der EU hat deutlich zugenommen.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Seit 2019 hat sich die Solarenergieproduktion mehr als verdoppelt, und die Windenergie hat im Jahr 2023 erstmals Erdgas überholt. </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Der Anteil der erneuerbaren Energien am Gesamtenergieverbrauch für Heizung und Kühlung stieg von 11,7 % im Jahr 2004 auf 24,8 % im Jahr 2022, was eine breite Akzeptanz in Haushalten, Industrie und Dienstleistungen widerspiegelt.</a:t>
            </a:r>
            <a:endParaRPr b="0" i="0" sz="1700" u="none" cap="none" strike="noStrike">
              <a:solidFill>
                <a:srgbClr val="000000"/>
              </a:solidFill>
              <a:latin typeface="Arial"/>
              <a:ea typeface="Arial"/>
              <a:cs typeface="Arial"/>
              <a:sym typeface="Arial"/>
            </a:endParaRPr>
          </a:p>
        </p:txBody>
      </p:sp>
      <p:sp>
        <p:nvSpPr>
          <p:cNvPr descr="Blue text on a white background  Description automatically generated" id="184" name="Google Shape;184;g35555ed3e42_0_31"/>
          <p:cNvSpPr/>
          <p:nvPr/>
        </p:nvSpPr>
        <p:spPr>
          <a:xfrm>
            <a:off x="15291112" y="206850"/>
            <a:ext cx="2907602" cy="613981"/>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0" l="-169" r="-179" t="0"/>
            </a:stretch>
          </a:blipFill>
          <a:ln>
            <a:noFill/>
          </a:ln>
        </p:spPr>
      </p:sp>
      <p:sp>
        <p:nvSpPr>
          <p:cNvPr id="185" name="Google Shape;185;g35555ed3e42_0_31"/>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g35555ed3e42_0_41"/>
          <p:cNvGrpSpPr/>
          <p:nvPr/>
        </p:nvGrpSpPr>
        <p:grpSpPr>
          <a:xfrm>
            <a:off x="1833851" y="206850"/>
            <a:ext cx="13660169" cy="1787650"/>
            <a:chOff x="-910076" y="0"/>
            <a:chExt cx="18213558" cy="2383533"/>
          </a:xfrm>
        </p:grpSpPr>
        <p:sp>
          <p:nvSpPr>
            <p:cNvPr id="191" name="Google Shape;191;g35555ed3e42_0_41"/>
            <p:cNvSpPr/>
            <p:nvPr/>
          </p:nvSpPr>
          <p:spPr>
            <a:xfrm>
              <a:off x="0" y="0"/>
              <a:ext cx="17303482" cy="2103000"/>
            </a:xfrm>
            <a:custGeom>
              <a:rect b="b" l="l" r="r" t="t"/>
              <a:pathLst>
                <a:path extrusionOk="0" h="2103000" w="17303482">
                  <a:moveTo>
                    <a:pt x="0" y="0"/>
                  </a:moveTo>
                  <a:lnTo>
                    <a:pt x="17303482" y="0"/>
                  </a:lnTo>
                  <a:lnTo>
                    <a:pt x="17303482" y="2103000"/>
                  </a:lnTo>
                  <a:lnTo>
                    <a:pt x="0" y="2103000"/>
                  </a:lnTo>
                  <a:close/>
                </a:path>
              </a:pathLst>
            </a:custGeom>
            <a:solidFill>
              <a:srgbClr val="000000">
                <a:alpha val="0"/>
              </a:srgbClr>
            </a:solidFill>
            <a:ln>
              <a:noFill/>
            </a:ln>
          </p:spPr>
        </p:sp>
        <p:sp>
          <p:nvSpPr>
            <p:cNvPr id="192" name="Google Shape;192;g35555ed3e42_0_41"/>
            <p:cNvSpPr txBox="1"/>
            <p:nvPr/>
          </p:nvSpPr>
          <p:spPr>
            <a:xfrm>
              <a:off x="-910076" y="252033"/>
              <a:ext cx="17507700" cy="2131500"/>
            </a:xfrm>
            <a:prstGeom prst="rect">
              <a:avLst/>
            </a:prstGeom>
            <a:noFill/>
            <a:ln>
              <a:noFill/>
            </a:ln>
          </p:spPr>
          <p:txBody>
            <a:bodyPr anchorCtr="0" anchor="ctr" bIns="0" lIns="0" spcFirstLastPara="1" rIns="0" wrap="square" tIns="0">
              <a:noAutofit/>
            </a:bodyPr>
            <a:lstStyle/>
            <a:p>
              <a:pPr indent="0" lvl="0" marL="0" marR="0" rtl="0" algn="ctr">
                <a:lnSpc>
                  <a:spcPct val="108000"/>
                </a:lnSpc>
                <a:spcBef>
                  <a:spcPts val="0"/>
                </a:spcBef>
                <a:spcAft>
                  <a:spcPts val="0"/>
                </a:spcAft>
                <a:buClr>
                  <a:srgbClr val="000000"/>
                </a:buClr>
                <a:buSzPts val="2500"/>
                <a:buFont typeface="Arial"/>
                <a:buNone/>
              </a:pPr>
              <a:r>
                <a:rPr lang="en-US" sz="3000">
                  <a:solidFill>
                    <a:srgbClr val="0E3B44"/>
                  </a:solidFill>
                </a:rPr>
                <a:t> Energiepolitische Maßnahmen in Europa (Europäischer Green Deal, Fit for 55, Richtlinie über erneuerbare Energien (RED II)</a:t>
              </a:r>
              <a:endParaRPr b="0" i="0" u="none" cap="none" strike="noStrike">
                <a:solidFill>
                  <a:srgbClr val="000000"/>
                </a:solidFill>
                <a:latin typeface="Arial"/>
                <a:ea typeface="Arial"/>
                <a:cs typeface="Arial"/>
                <a:sym typeface="Arial"/>
              </a:endParaRPr>
            </a:p>
          </p:txBody>
        </p:sp>
      </p:grpSp>
      <p:sp>
        <p:nvSpPr>
          <p:cNvPr id="193" name="Google Shape;193;g35555ed3e42_0_41"/>
          <p:cNvSpPr txBox="1"/>
          <p:nvPr/>
        </p:nvSpPr>
        <p:spPr>
          <a:xfrm>
            <a:off x="1028702" y="2411447"/>
            <a:ext cx="16230600" cy="7419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500"/>
              <a:t>Energieeffizienz und Einsparungen: Initiativen im Rahmen des Green Deal und des REPowerEU-Plans haben zu Einsparungen von 34 Millionen Megawattstunden beim Energieverbrauch geführt und energieeffiziente Renovierungen in Sektoren wie dem Wohnungsbau unterstützt.</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Verringerung der Abhängigkeit von fossilen Brennstoffen: Die Bemühungen, die Abhängigkeit von russischen fossilen Brennstoffen zu verringern, haben sich beschleunigt. </a:t>
            </a:r>
            <a:endParaRPr sz="2500"/>
          </a:p>
          <a:p>
            <a:pPr indent="0" lvl="0" marL="0" rtl="0" algn="l">
              <a:lnSpc>
                <a:spcPct val="115000"/>
              </a:lnSpc>
              <a:spcBef>
                <a:spcPts val="0"/>
              </a:spcBef>
              <a:spcAft>
                <a:spcPts val="0"/>
              </a:spcAft>
              <a:buClr>
                <a:schemeClr val="dk1"/>
              </a:buClr>
              <a:buSzPts val="1100"/>
              <a:buFont typeface="Arial"/>
              <a:buNone/>
            </a:pPr>
            <a:r>
              <a:rPr lang="en-US" sz="2500"/>
              <a:t>Zu den Maßnahmen gehören beschleunigte Genehmigungen für Projekte im Bereich der erneuerbaren Energien und die Diversifizierung der Energielieferanten, wie z. B. die Erhöhung der Importe aus Norwegen und den USA.</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Investitionen für den Klimaschutz: Erhebliche Mittel, darunter 118 Milliarden Euro aus der Kohäsionspolitik, fließen in grüne Infrastruktur, erneuerbare Energien und nachhaltige Mobilität. </a:t>
            </a:r>
            <a:endParaRPr sz="2500"/>
          </a:p>
          <a:p>
            <a:pPr indent="0" lvl="0" marL="0" rtl="0" algn="l">
              <a:lnSpc>
                <a:spcPct val="115000"/>
              </a:lnSpc>
              <a:spcBef>
                <a:spcPts val="0"/>
              </a:spcBef>
              <a:spcAft>
                <a:spcPts val="0"/>
              </a:spcAft>
              <a:buClr>
                <a:schemeClr val="dk1"/>
              </a:buClr>
              <a:buSzPts val="1100"/>
              <a:buFont typeface="Arial"/>
              <a:buNone/>
            </a:pPr>
            <a:r>
              <a:rPr lang="en-US" sz="2500"/>
              <a:t>Die Politik der staatlichen Beihilfen hat private Investitionen in saubere Technologien freigesetzt.</a:t>
            </a:r>
            <a:endParaRPr sz="2500"/>
          </a:p>
          <a:p>
            <a:pPr indent="0" lvl="0" marL="0" rtl="0" algn="l">
              <a:lnSpc>
                <a:spcPct val="115000"/>
              </a:lnSpc>
              <a:spcBef>
                <a:spcPts val="0"/>
              </a:spcBef>
              <a:spcAft>
                <a:spcPts val="0"/>
              </a:spcAft>
              <a:buClr>
                <a:schemeClr val="dk1"/>
              </a:buClr>
              <a:buSzPts val="1100"/>
              <a:buFont typeface="Arial"/>
              <a:buNone/>
            </a:pPr>
            <a:r>
              <a:t/>
            </a:r>
            <a:endParaRPr sz="2500"/>
          </a:p>
          <a:p>
            <a:pPr indent="0" lvl="0" marL="0" rtl="0" algn="l">
              <a:lnSpc>
                <a:spcPct val="115000"/>
              </a:lnSpc>
              <a:spcBef>
                <a:spcPts val="0"/>
              </a:spcBef>
              <a:spcAft>
                <a:spcPts val="0"/>
              </a:spcAft>
              <a:buClr>
                <a:schemeClr val="dk1"/>
              </a:buClr>
              <a:buSzPts val="1100"/>
              <a:buFont typeface="Arial"/>
              <a:buNone/>
            </a:pPr>
            <a:r>
              <a:rPr lang="en-US" sz="2500"/>
              <a:t>Kohlenstoffpreise und Verwendung von Einnahmen: Das Emissionshandelssystem der EU hat sich ausgeweitet und seit seiner Einführung über 200 Milliarden Euro an Einnahmen für Klima- und Sozialinitiativen generiert. Dieser Mechanismus fördert die Umstellung auf kohlenstoffarme Energiequellen.</a:t>
            </a:r>
            <a:endParaRPr sz="2500"/>
          </a:p>
          <a:p>
            <a:pPr indent="0" lvl="0" marL="0" marR="0" rtl="0" algn="l">
              <a:lnSpc>
                <a:spcPct val="108000"/>
              </a:lnSpc>
              <a:spcBef>
                <a:spcPts val="0"/>
              </a:spcBef>
              <a:spcAft>
                <a:spcPts val="0"/>
              </a:spcAft>
              <a:buClr>
                <a:srgbClr val="000000"/>
              </a:buClr>
              <a:buSzPts val="2200"/>
              <a:buFont typeface="Arial"/>
              <a:buNone/>
            </a:pPr>
            <a:r>
              <a:t/>
            </a:r>
            <a:endParaRPr sz="2200"/>
          </a:p>
        </p:txBody>
      </p:sp>
      <p:sp>
        <p:nvSpPr>
          <p:cNvPr descr="Blue text on a white background  Description automatically generated" id="194" name="Google Shape;194;g35555ed3e42_0_41"/>
          <p:cNvSpPr/>
          <p:nvPr/>
        </p:nvSpPr>
        <p:spPr>
          <a:xfrm>
            <a:off x="15291112" y="206850"/>
            <a:ext cx="2907602" cy="613981"/>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0" l="-169" r="-179" t="0"/>
            </a:stretch>
          </a:blipFill>
          <a:ln>
            <a:noFill/>
          </a:ln>
        </p:spPr>
      </p:sp>
      <p:sp>
        <p:nvSpPr>
          <p:cNvPr id="195" name="Google Shape;195;g35555ed3e42_0_41"/>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