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Lst>
  <p:sldSz cy="10287000" cx="1828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13" roundtripDataSignature="AMtx7mgnVp6sI5aQDvhcNt9gvpIROkMAZ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customschemas.google.com/relationships/presentationmetadata" Target="meta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1" name="Google Shape;10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7" name="Google Shape;11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4" name="Google Shape;13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4" name="Google Shape;15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1" name="Google Shape;17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3" name="Google Shape;18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8"/>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1" name="Google Shape;71;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9"/>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9"/>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7" name="Google Shape;77;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0"/>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0"/>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8" name="Google Shape;18;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4" name="Google Shape;24;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2"/>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2"/>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0" name="Google Shape;30;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3"/>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6" name="Google Shape;36;p13"/>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7" name="Google Shape;37;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4"/>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3" name="Google Shape;43;p14"/>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4" name="Google Shape;44;p14"/>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5" name="Google Shape;45;p14"/>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6" name="Google Shape;46;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6"/>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6"/>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57" name="Google Shape;57;p16"/>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8" name="Google Shape;58;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7"/>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7"/>
          <p:cNvSpPr/>
          <p:nvPr>
            <p:ph idx="2" type="pic"/>
          </p:nvPr>
        </p:nvSpPr>
        <p:spPr>
          <a:xfrm>
            <a:off x="1792288" y="612775"/>
            <a:ext cx="5486400" cy="4114800"/>
          </a:xfrm>
          <a:prstGeom prst="rect">
            <a:avLst/>
          </a:prstGeom>
          <a:noFill/>
          <a:ln>
            <a:noFill/>
          </a:ln>
        </p:spPr>
      </p:sp>
      <p:sp>
        <p:nvSpPr>
          <p:cNvPr id="64" name="Google Shape;64;p17"/>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5" name="Google Shape;65;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17.png"/><Relationship Id="rId11" Type="http://schemas.openxmlformats.org/officeDocument/2006/relationships/image" Target="../media/image13.png"/><Relationship Id="rId10" Type="http://schemas.openxmlformats.org/officeDocument/2006/relationships/image" Target="../media/image2.png"/><Relationship Id="rId9" Type="http://schemas.openxmlformats.org/officeDocument/2006/relationships/image" Target="../media/image10.png"/><Relationship Id="rId5" Type="http://schemas.openxmlformats.org/officeDocument/2006/relationships/image" Target="../media/image20.png"/><Relationship Id="rId6" Type="http://schemas.openxmlformats.org/officeDocument/2006/relationships/image" Target="../media/image22.png"/><Relationship Id="rId7" Type="http://schemas.openxmlformats.org/officeDocument/2006/relationships/image" Target="../media/image12.png"/><Relationship Id="rId8" Type="http://schemas.openxmlformats.org/officeDocument/2006/relationships/image" Target="../media/image7.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16.png"/><Relationship Id="rId5"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11.png"/><Relationship Id="rId5"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8.png"/><Relationship Id="rId5"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21.png"/><Relationship Id="rId5"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5.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17.png"/><Relationship Id="rId10" Type="http://schemas.openxmlformats.org/officeDocument/2006/relationships/image" Target="../media/image2.png"/><Relationship Id="rId9" Type="http://schemas.openxmlformats.org/officeDocument/2006/relationships/image" Target="../media/image10.png"/><Relationship Id="rId5" Type="http://schemas.openxmlformats.org/officeDocument/2006/relationships/image" Target="../media/image20.png"/><Relationship Id="rId6" Type="http://schemas.openxmlformats.org/officeDocument/2006/relationships/image" Target="../media/image22.png"/><Relationship Id="rId7" Type="http://schemas.openxmlformats.org/officeDocument/2006/relationships/image" Target="../media/image12.png"/><Relationship Id="rId8"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grpSp>
        <p:nvGrpSpPr>
          <p:cNvPr id="84" name="Google Shape;84;p1"/>
          <p:cNvGrpSpPr/>
          <p:nvPr/>
        </p:nvGrpSpPr>
        <p:grpSpPr>
          <a:xfrm>
            <a:off x="1249407" y="3230963"/>
            <a:ext cx="15789150" cy="1870875"/>
            <a:chOff x="0" y="-419100"/>
            <a:chExt cx="21052200" cy="2494500"/>
          </a:xfrm>
        </p:grpSpPr>
        <p:sp>
          <p:nvSpPr>
            <p:cNvPr id="85" name="Google Shape;85;p1"/>
            <p:cNvSpPr/>
            <p:nvPr/>
          </p:nvSpPr>
          <p:spPr>
            <a:xfrm>
              <a:off x="0" y="0"/>
              <a:ext cx="21052200" cy="2075400"/>
            </a:xfrm>
            <a:custGeom>
              <a:rect b="b" l="l" r="r" t="t"/>
              <a:pathLst>
                <a:path extrusionOk="0" h="2075400" w="21052200">
                  <a:moveTo>
                    <a:pt x="0" y="0"/>
                  </a:moveTo>
                  <a:lnTo>
                    <a:pt x="21052200" y="0"/>
                  </a:lnTo>
                  <a:lnTo>
                    <a:pt x="21052200" y="2075400"/>
                  </a:lnTo>
                  <a:lnTo>
                    <a:pt x="0" y="2075400"/>
                  </a:lnTo>
                  <a:close/>
                </a:path>
              </a:pathLst>
            </a:custGeom>
            <a:solidFill>
              <a:srgbClr val="000000">
                <a:alpha val="0"/>
              </a:srgbClr>
            </a:solidFill>
            <a:ln>
              <a:noFill/>
            </a:ln>
          </p:spPr>
        </p:sp>
        <p:sp>
          <p:nvSpPr>
            <p:cNvPr id="86" name="Google Shape;86;p1"/>
            <p:cNvSpPr txBox="1"/>
            <p:nvPr/>
          </p:nvSpPr>
          <p:spPr>
            <a:xfrm>
              <a:off x="0" y="-419100"/>
              <a:ext cx="21052200" cy="24945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8100"/>
                <a:buFont typeface="Arial"/>
                <a:buNone/>
              </a:pPr>
              <a:r>
                <a:rPr b="1" lang="en-US" sz="7000">
                  <a:solidFill>
                    <a:srgbClr val="0E3B44"/>
                  </a:solidFill>
                </a:rPr>
                <a:t>Geschlechtsspezifische Unterschiede</a:t>
              </a:r>
              <a:endParaRPr b="0" i="0" sz="7000" u="none" cap="none" strike="noStrike">
                <a:solidFill>
                  <a:srgbClr val="000000"/>
                </a:solidFill>
                <a:latin typeface="Arial"/>
                <a:ea typeface="Arial"/>
                <a:cs typeface="Arial"/>
                <a:sym typeface="Arial"/>
              </a:endParaRPr>
            </a:p>
          </p:txBody>
        </p:sp>
      </p:grpSp>
      <p:sp>
        <p:nvSpPr>
          <p:cNvPr descr="Blue text on a white background  Description automatically generated" id="87" name="Google Shape;87;p1"/>
          <p:cNvSpPr/>
          <p:nvPr/>
        </p:nvSpPr>
        <p:spPr>
          <a:xfrm>
            <a:off x="13388364" y="435134"/>
            <a:ext cx="4729639" cy="988410"/>
          </a:xfrm>
          <a:custGeom>
            <a:rect b="b" l="l" r="r" t="t"/>
            <a:pathLst>
              <a:path extrusionOk="0" h="1317879" w="6306185">
                <a:moveTo>
                  <a:pt x="0" y="0"/>
                </a:moveTo>
                <a:lnTo>
                  <a:pt x="6306185" y="0"/>
                </a:lnTo>
                <a:lnTo>
                  <a:pt x="6306185" y="1317879"/>
                </a:lnTo>
                <a:lnTo>
                  <a:pt x="0" y="1317879"/>
                </a:lnTo>
                <a:lnTo>
                  <a:pt x="0" y="0"/>
                </a:lnTo>
                <a:close/>
              </a:path>
            </a:pathLst>
          </a:custGeom>
          <a:blipFill rotWithShape="1">
            <a:blip r:embed="rId3">
              <a:alphaModFix/>
            </a:blip>
            <a:stretch>
              <a:fillRect b="-339" l="0" r="0" t="-343"/>
            </a:stretch>
          </a:blipFill>
          <a:ln>
            <a:noFill/>
          </a:ln>
        </p:spPr>
      </p:sp>
      <p:sp>
        <p:nvSpPr>
          <p:cNvPr id="88" name="Google Shape;88;p1"/>
          <p:cNvSpPr/>
          <p:nvPr/>
        </p:nvSpPr>
        <p:spPr>
          <a:xfrm>
            <a:off x="12813930" y="8806448"/>
            <a:ext cx="920401" cy="920401"/>
          </a:xfrm>
          <a:custGeom>
            <a:rect b="b" l="l" r="r" t="t"/>
            <a:pathLst>
              <a:path extrusionOk="0" h="1227201" w="1227201">
                <a:moveTo>
                  <a:pt x="0" y="0"/>
                </a:moveTo>
                <a:lnTo>
                  <a:pt x="1227201" y="0"/>
                </a:lnTo>
                <a:lnTo>
                  <a:pt x="1227201" y="1227201"/>
                </a:lnTo>
                <a:lnTo>
                  <a:pt x="0" y="1227201"/>
                </a:lnTo>
                <a:lnTo>
                  <a:pt x="0" y="0"/>
                </a:lnTo>
                <a:close/>
              </a:path>
            </a:pathLst>
          </a:custGeom>
          <a:blipFill rotWithShape="1">
            <a:blip r:embed="rId4">
              <a:alphaModFix/>
            </a:blip>
            <a:stretch>
              <a:fillRect b="2" l="0" r="2" t="0"/>
            </a:stretch>
          </a:blipFill>
          <a:ln>
            <a:noFill/>
          </a:ln>
        </p:spPr>
      </p:sp>
      <p:grpSp>
        <p:nvGrpSpPr>
          <p:cNvPr id="89" name="Google Shape;89;p1"/>
          <p:cNvGrpSpPr/>
          <p:nvPr/>
        </p:nvGrpSpPr>
        <p:grpSpPr>
          <a:xfrm>
            <a:off x="2179798" y="4631457"/>
            <a:ext cx="13923713" cy="2723456"/>
            <a:chOff x="6383" y="-779600"/>
            <a:chExt cx="18564950" cy="3631275"/>
          </a:xfrm>
        </p:grpSpPr>
        <p:sp>
          <p:nvSpPr>
            <p:cNvPr id="90" name="Google Shape;90;p1"/>
            <p:cNvSpPr/>
            <p:nvPr/>
          </p:nvSpPr>
          <p:spPr>
            <a:xfrm>
              <a:off x="6383" y="-779600"/>
              <a:ext cx="18558601" cy="1919100"/>
            </a:xfrm>
            <a:custGeom>
              <a:rect b="b" l="l" r="r" t="t"/>
              <a:pathLst>
                <a:path extrusionOk="0" h="1919100" w="18558601">
                  <a:moveTo>
                    <a:pt x="0" y="0"/>
                  </a:moveTo>
                  <a:lnTo>
                    <a:pt x="18558601" y="0"/>
                  </a:lnTo>
                  <a:lnTo>
                    <a:pt x="18558601" y="1919100"/>
                  </a:lnTo>
                  <a:lnTo>
                    <a:pt x="0" y="1919100"/>
                  </a:lnTo>
                  <a:close/>
                </a:path>
              </a:pathLst>
            </a:custGeom>
            <a:solidFill>
              <a:srgbClr val="000000">
                <a:alpha val="0"/>
              </a:srgbClr>
            </a:solidFill>
            <a:ln>
              <a:noFill/>
            </a:ln>
          </p:spPr>
        </p:sp>
        <p:sp>
          <p:nvSpPr>
            <p:cNvPr id="91" name="Google Shape;91;p1"/>
            <p:cNvSpPr txBox="1"/>
            <p:nvPr/>
          </p:nvSpPr>
          <p:spPr>
            <a:xfrm>
              <a:off x="12733" y="713575"/>
              <a:ext cx="18558600" cy="2138100"/>
            </a:xfrm>
            <a:prstGeom prst="rect">
              <a:avLst/>
            </a:prstGeom>
            <a:noFill/>
            <a:ln>
              <a:noFill/>
            </a:ln>
          </p:spPr>
          <p:txBody>
            <a:bodyPr anchorCtr="0" anchor="t" bIns="0" lIns="0" spcFirstLastPara="1" rIns="0" wrap="square" tIns="0">
              <a:noAutofit/>
            </a:bodyPr>
            <a:lstStyle/>
            <a:p>
              <a:pPr indent="0" lvl="0" marL="0" marR="0" rtl="0" algn="ctr">
                <a:lnSpc>
                  <a:spcPct val="154047"/>
                </a:lnSpc>
                <a:spcBef>
                  <a:spcPts val="0"/>
                </a:spcBef>
                <a:spcAft>
                  <a:spcPts val="0"/>
                </a:spcAft>
                <a:buClr>
                  <a:srgbClr val="000000"/>
                </a:buClr>
                <a:buSzPts val="4200"/>
                <a:buFont typeface="Arial"/>
                <a:buNone/>
              </a:pPr>
              <a:r>
                <a:rPr b="1" lang="en-US" sz="4200">
                  <a:solidFill>
                    <a:srgbClr val="0E3B44"/>
                  </a:solidFill>
                </a:rPr>
                <a:t>im Energiesektor</a:t>
              </a:r>
              <a:endParaRPr b="0" i="0" sz="1400" u="none" cap="none" strike="noStrike">
                <a:solidFill>
                  <a:srgbClr val="000000"/>
                </a:solidFill>
                <a:latin typeface="Arial"/>
                <a:ea typeface="Arial"/>
                <a:cs typeface="Arial"/>
                <a:sym typeface="Arial"/>
              </a:endParaRPr>
            </a:p>
            <a:p>
              <a:pPr indent="0" lvl="0" marL="0" marR="0" rtl="0" algn="ctr">
                <a:lnSpc>
                  <a:spcPct val="25666"/>
                </a:lnSpc>
                <a:spcBef>
                  <a:spcPts val="0"/>
                </a:spcBef>
                <a:spcAft>
                  <a:spcPts val="0"/>
                </a:spcAft>
                <a:buClr>
                  <a:srgbClr val="000000"/>
                </a:buClr>
                <a:buSzPts val="4200"/>
                <a:buFont typeface="Arial"/>
                <a:buNone/>
              </a:pPr>
              <a:r>
                <a:t/>
              </a:r>
              <a:endParaRPr b="1" i="0" sz="4200" u="none" cap="none" strike="noStrike">
                <a:solidFill>
                  <a:srgbClr val="0E3B44"/>
                </a:solidFill>
                <a:latin typeface="Arial"/>
                <a:ea typeface="Arial"/>
                <a:cs typeface="Arial"/>
                <a:sym typeface="Arial"/>
              </a:endParaRPr>
            </a:p>
          </p:txBody>
        </p:sp>
      </p:grpSp>
      <p:sp>
        <p:nvSpPr>
          <p:cNvPr descr="Immagine che contiene Carattere, testo, Elementi grafici, grafica  Descrizione generata automaticamente" id="92" name="Google Shape;92;p1"/>
          <p:cNvSpPr/>
          <p:nvPr/>
        </p:nvSpPr>
        <p:spPr>
          <a:xfrm>
            <a:off x="11079711" y="9006354"/>
            <a:ext cx="1392555" cy="554355"/>
          </a:xfrm>
          <a:custGeom>
            <a:rect b="b" l="l" r="r" t="t"/>
            <a:pathLst>
              <a:path extrusionOk="0" h="739140" w="1856740">
                <a:moveTo>
                  <a:pt x="0" y="0"/>
                </a:moveTo>
                <a:lnTo>
                  <a:pt x="1856740" y="0"/>
                </a:lnTo>
                <a:lnTo>
                  <a:pt x="1856740" y="739140"/>
                </a:lnTo>
                <a:lnTo>
                  <a:pt x="0" y="739140"/>
                </a:lnTo>
                <a:lnTo>
                  <a:pt x="0" y="0"/>
                </a:lnTo>
                <a:close/>
              </a:path>
            </a:pathLst>
          </a:custGeom>
          <a:blipFill rotWithShape="1">
            <a:blip r:embed="rId5">
              <a:alphaModFix/>
            </a:blip>
            <a:stretch>
              <a:fillRect b="-238" l="0" r="0" t="-237"/>
            </a:stretch>
          </a:blipFill>
          <a:ln>
            <a:noFill/>
          </a:ln>
        </p:spPr>
      </p:sp>
      <p:sp>
        <p:nvSpPr>
          <p:cNvPr descr="Immagine che contiene clipart, Elementi grafici, disegno, illustrazione  Descrizione generata automaticamente" id="93" name="Google Shape;93;p1"/>
          <p:cNvSpPr/>
          <p:nvPr/>
        </p:nvSpPr>
        <p:spPr>
          <a:xfrm>
            <a:off x="9931455" y="8806448"/>
            <a:ext cx="697230" cy="825817"/>
          </a:xfrm>
          <a:custGeom>
            <a:rect b="b" l="l" r="r" t="t"/>
            <a:pathLst>
              <a:path extrusionOk="0" h="1101090" w="929640">
                <a:moveTo>
                  <a:pt x="0" y="0"/>
                </a:moveTo>
                <a:lnTo>
                  <a:pt x="929640" y="0"/>
                </a:lnTo>
                <a:lnTo>
                  <a:pt x="929640" y="1101090"/>
                </a:lnTo>
                <a:lnTo>
                  <a:pt x="0" y="1101090"/>
                </a:lnTo>
                <a:lnTo>
                  <a:pt x="0" y="0"/>
                </a:lnTo>
                <a:close/>
              </a:path>
            </a:pathLst>
          </a:custGeom>
          <a:blipFill rotWithShape="1">
            <a:blip r:embed="rId6">
              <a:alphaModFix/>
            </a:blip>
            <a:stretch>
              <a:fillRect b="0" l="0" r="0" t="0"/>
            </a:stretch>
          </a:blipFill>
          <a:ln>
            <a:noFill/>
          </a:ln>
        </p:spPr>
      </p:sp>
      <p:sp>
        <p:nvSpPr>
          <p:cNvPr descr="Immagine che contiene schermata, Elementi grafici, Carattere, design  Descrizione generata automaticamente" id="94" name="Google Shape;94;p1"/>
          <p:cNvSpPr/>
          <p:nvPr/>
        </p:nvSpPr>
        <p:spPr>
          <a:xfrm>
            <a:off x="8902137" y="8785016"/>
            <a:ext cx="868680" cy="868680"/>
          </a:xfrm>
          <a:custGeom>
            <a:rect b="b" l="l" r="r" t="t"/>
            <a:pathLst>
              <a:path extrusionOk="0" h="1158240" w="1158240">
                <a:moveTo>
                  <a:pt x="0" y="0"/>
                </a:moveTo>
                <a:lnTo>
                  <a:pt x="1158240" y="0"/>
                </a:lnTo>
                <a:lnTo>
                  <a:pt x="1158240" y="1158240"/>
                </a:lnTo>
                <a:lnTo>
                  <a:pt x="0" y="1158240"/>
                </a:lnTo>
                <a:lnTo>
                  <a:pt x="0" y="0"/>
                </a:lnTo>
                <a:close/>
              </a:path>
            </a:pathLst>
          </a:custGeom>
          <a:blipFill rotWithShape="1">
            <a:blip r:embed="rId7">
              <a:alphaModFix/>
            </a:blip>
            <a:stretch>
              <a:fillRect b="0" l="0" r="0" t="0"/>
            </a:stretch>
          </a:blipFill>
          <a:ln>
            <a:noFill/>
          </a:ln>
        </p:spPr>
      </p:sp>
      <p:sp>
        <p:nvSpPr>
          <p:cNvPr descr="Immagine che contiene testo, Carattere, logo, simbolo  Descrizione generata automaticamente" id="95" name="Google Shape;95;p1"/>
          <p:cNvSpPr/>
          <p:nvPr/>
        </p:nvSpPr>
        <p:spPr>
          <a:xfrm>
            <a:off x="6716892" y="8918012"/>
            <a:ext cx="1760220" cy="697230"/>
          </a:xfrm>
          <a:custGeom>
            <a:rect b="b" l="l" r="r" t="t"/>
            <a:pathLst>
              <a:path extrusionOk="0" h="697230" w="1760220">
                <a:moveTo>
                  <a:pt x="0" y="0"/>
                </a:moveTo>
                <a:lnTo>
                  <a:pt x="1760220" y="0"/>
                </a:lnTo>
                <a:lnTo>
                  <a:pt x="1760220" y="697230"/>
                </a:lnTo>
                <a:lnTo>
                  <a:pt x="0" y="697230"/>
                </a:lnTo>
                <a:lnTo>
                  <a:pt x="0" y="0"/>
                </a:lnTo>
                <a:close/>
              </a:path>
            </a:pathLst>
          </a:custGeom>
          <a:blipFill rotWithShape="1">
            <a:blip r:embed="rId8">
              <a:alphaModFix/>
            </a:blip>
            <a:stretch>
              <a:fillRect b="0" l="0" r="-309" t="0"/>
            </a:stretch>
          </a:blipFill>
          <a:ln>
            <a:noFill/>
          </a:ln>
        </p:spPr>
      </p:sp>
      <p:sp>
        <p:nvSpPr>
          <p:cNvPr descr="Immagine che contiene testo, Carattere, logo, Elementi grafici  Descrizione generata automaticamente" id="96" name="Google Shape;96;p1"/>
          <p:cNvSpPr/>
          <p:nvPr/>
        </p:nvSpPr>
        <p:spPr>
          <a:xfrm>
            <a:off x="4737544" y="8962180"/>
            <a:ext cx="1577340" cy="514350"/>
          </a:xfrm>
          <a:custGeom>
            <a:rect b="b" l="l" r="r" t="t"/>
            <a:pathLst>
              <a:path extrusionOk="0" h="685800" w="2103120">
                <a:moveTo>
                  <a:pt x="0" y="0"/>
                </a:moveTo>
                <a:lnTo>
                  <a:pt x="2103120" y="0"/>
                </a:lnTo>
                <a:lnTo>
                  <a:pt x="2103120" y="685800"/>
                </a:lnTo>
                <a:lnTo>
                  <a:pt x="0" y="685800"/>
                </a:lnTo>
                <a:lnTo>
                  <a:pt x="0" y="0"/>
                </a:lnTo>
                <a:close/>
              </a:path>
            </a:pathLst>
          </a:custGeom>
          <a:blipFill rotWithShape="1">
            <a:blip r:embed="rId9">
              <a:alphaModFix/>
            </a:blip>
            <a:stretch>
              <a:fillRect b="0" l="-42" r="-42" t="0"/>
            </a:stretch>
          </a:blipFill>
          <a:ln>
            <a:noFill/>
          </a:ln>
        </p:spPr>
      </p:sp>
      <p:sp>
        <p:nvSpPr>
          <p:cNvPr id="97" name="Google Shape;97;p1"/>
          <p:cNvSpPr/>
          <p:nvPr/>
        </p:nvSpPr>
        <p:spPr>
          <a:xfrm>
            <a:off x="0" y="0"/>
            <a:ext cx="2373725" cy="2462879"/>
          </a:xfrm>
          <a:custGeom>
            <a:rect b="b" l="l" r="r" t="t"/>
            <a:pathLst>
              <a:path extrusionOk="0" h="3283839" w="3164967">
                <a:moveTo>
                  <a:pt x="0" y="0"/>
                </a:moveTo>
                <a:lnTo>
                  <a:pt x="3164967" y="0"/>
                </a:lnTo>
                <a:lnTo>
                  <a:pt x="3164967" y="3283839"/>
                </a:lnTo>
                <a:lnTo>
                  <a:pt x="0" y="3283839"/>
                </a:lnTo>
                <a:lnTo>
                  <a:pt x="0" y="0"/>
                </a:lnTo>
                <a:close/>
              </a:path>
            </a:pathLst>
          </a:custGeom>
          <a:blipFill rotWithShape="1">
            <a:blip r:embed="rId10">
              <a:alphaModFix/>
            </a:blip>
            <a:stretch>
              <a:fillRect b="0" l="-1875" r="-1875" t="0"/>
            </a:stretch>
          </a:blipFill>
          <a:ln>
            <a:noFill/>
          </a:ln>
        </p:spPr>
      </p:sp>
      <p:sp>
        <p:nvSpPr>
          <p:cNvPr id="98" name="Google Shape;98;p1"/>
          <p:cNvSpPr/>
          <p:nvPr/>
        </p:nvSpPr>
        <p:spPr>
          <a:xfrm>
            <a:off x="5542341" y="206850"/>
            <a:ext cx="7203376" cy="4801076"/>
          </a:xfrm>
          <a:custGeom>
            <a:rect b="b" l="l" r="r" t="t"/>
            <a:pathLst>
              <a:path extrusionOk="0" h="6401435" w="9604502">
                <a:moveTo>
                  <a:pt x="0" y="0"/>
                </a:moveTo>
                <a:lnTo>
                  <a:pt x="9604502" y="0"/>
                </a:lnTo>
                <a:lnTo>
                  <a:pt x="9604502" y="6401435"/>
                </a:lnTo>
                <a:lnTo>
                  <a:pt x="0" y="6401435"/>
                </a:lnTo>
                <a:lnTo>
                  <a:pt x="0" y="0"/>
                </a:lnTo>
                <a:close/>
              </a:path>
            </a:pathLst>
          </a:custGeom>
          <a:blipFill rotWithShape="1">
            <a:blip r:embed="rId11">
              <a:alphaModFix/>
            </a:blip>
            <a:stretch>
              <a:fillRect b="-32" l="0" r="0" t="-34"/>
            </a:stretch>
          </a:blipFill>
          <a:ln>
            <a:noFill/>
          </a:ln>
        </p:spPr>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grpSp>
        <p:nvGrpSpPr>
          <p:cNvPr id="103" name="Google Shape;103;p2"/>
          <p:cNvGrpSpPr/>
          <p:nvPr/>
        </p:nvGrpSpPr>
        <p:grpSpPr>
          <a:xfrm>
            <a:off x="1257300" y="454825"/>
            <a:ext cx="15773400" cy="2081475"/>
            <a:chOff x="0" y="-190495"/>
            <a:chExt cx="21031200" cy="2775300"/>
          </a:xfrm>
        </p:grpSpPr>
        <p:sp>
          <p:nvSpPr>
            <p:cNvPr id="104" name="Google Shape;104;p2"/>
            <p:cNvSpPr/>
            <p:nvPr/>
          </p:nvSpPr>
          <p:spPr>
            <a:xfrm>
              <a:off x="0" y="0"/>
              <a:ext cx="21031200" cy="2584725"/>
            </a:xfrm>
            <a:custGeom>
              <a:rect b="b" l="l" r="r" t="t"/>
              <a:pathLst>
                <a:path extrusionOk="0" h="2584725" w="21031200">
                  <a:moveTo>
                    <a:pt x="0" y="0"/>
                  </a:moveTo>
                  <a:lnTo>
                    <a:pt x="21031200" y="0"/>
                  </a:lnTo>
                  <a:lnTo>
                    <a:pt x="21031200" y="2584725"/>
                  </a:lnTo>
                  <a:lnTo>
                    <a:pt x="0" y="2584725"/>
                  </a:lnTo>
                  <a:close/>
                </a:path>
              </a:pathLst>
            </a:custGeom>
            <a:solidFill>
              <a:srgbClr val="000000">
                <a:alpha val="0"/>
              </a:srgbClr>
            </a:solidFill>
            <a:ln>
              <a:noFill/>
            </a:ln>
          </p:spPr>
        </p:sp>
        <p:sp>
          <p:nvSpPr>
            <p:cNvPr id="105" name="Google Shape;105;p2"/>
            <p:cNvSpPr txBox="1"/>
            <p:nvPr/>
          </p:nvSpPr>
          <p:spPr>
            <a:xfrm>
              <a:off x="662400" y="-190495"/>
              <a:ext cx="20368800" cy="2775300"/>
            </a:xfrm>
            <a:prstGeom prst="rect">
              <a:avLst/>
            </a:prstGeom>
            <a:noFill/>
            <a:ln>
              <a:noFill/>
            </a:ln>
          </p:spPr>
          <p:txBody>
            <a:bodyPr anchorCtr="0" anchor="ctr" bIns="0" lIns="0" spcFirstLastPara="1" rIns="0" wrap="square" tIns="0">
              <a:noAutofit/>
            </a:bodyPr>
            <a:lstStyle/>
            <a:p>
              <a:pPr indent="0" lvl="0" marL="0" marR="0" rtl="0" algn="l">
                <a:lnSpc>
                  <a:spcPct val="129590"/>
                </a:lnSpc>
                <a:spcBef>
                  <a:spcPts val="0"/>
                </a:spcBef>
                <a:spcAft>
                  <a:spcPts val="0"/>
                </a:spcAft>
                <a:buClr>
                  <a:srgbClr val="000000"/>
                </a:buClr>
                <a:buSzPts val="6600"/>
                <a:buFont typeface="Arial"/>
                <a:buNone/>
              </a:pPr>
              <a:r>
                <a:rPr lang="en-US" sz="5800">
                  <a:solidFill>
                    <a:srgbClr val="0E3B44"/>
                  </a:solidFill>
                </a:rPr>
                <a:t>Geschlechtsspezifische Unterschiede</a:t>
              </a:r>
              <a:endParaRPr b="0" i="0" sz="5800" u="none" cap="none" strike="noStrike">
                <a:solidFill>
                  <a:srgbClr val="000000"/>
                </a:solidFill>
                <a:latin typeface="Arial"/>
                <a:ea typeface="Arial"/>
                <a:cs typeface="Arial"/>
                <a:sym typeface="Arial"/>
              </a:endParaRPr>
            </a:p>
          </p:txBody>
        </p:sp>
      </p:grpSp>
      <p:grpSp>
        <p:nvGrpSpPr>
          <p:cNvPr id="106" name="Google Shape;106;p2"/>
          <p:cNvGrpSpPr/>
          <p:nvPr/>
        </p:nvGrpSpPr>
        <p:grpSpPr>
          <a:xfrm>
            <a:off x="1028700" y="2457659"/>
            <a:ext cx="12553089" cy="7098480"/>
            <a:chOff x="0" y="-104775"/>
            <a:chExt cx="16737452" cy="9464640"/>
          </a:xfrm>
        </p:grpSpPr>
        <p:sp>
          <p:nvSpPr>
            <p:cNvPr id="107" name="Google Shape;107;p2"/>
            <p:cNvSpPr/>
            <p:nvPr/>
          </p:nvSpPr>
          <p:spPr>
            <a:xfrm>
              <a:off x="0" y="0"/>
              <a:ext cx="16737451" cy="9359865"/>
            </a:xfrm>
            <a:custGeom>
              <a:rect b="b" l="l" r="r" t="t"/>
              <a:pathLst>
                <a:path extrusionOk="0" h="9359865" w="16737451">
                  <a:moveTo>
                    <a:pt x="0" y="0"/>
                  </a:moveTo>
                  <a:lnTo>
                    <a:pt x="16737451" y="0"/>
                  </a:lnTo>
                  <a:lnTo>
                    <a:pt x="16737451" y="9359865"/>
                  </a:lnTo>
                  <a:lnTo>
                    <a:pt x="0" y="9359865"/>
                  </a:lnTo>
                  <a:close/>
                </a:path>
              </a:pathLst>
            </a:custGeom>
            <a:solidFill>
              <a:srgbClr val="000000">
                <a:alpha val="0"/>
              </a:srgbClr>
            </a:solidFill>
            <a:ln>
              <a:noFill/>
            </a:ln>
          </p:spPr>
        </p:sp>
        <p:sp>
          <p:nvSpPr>
            <p:cNvPr id="108" name="Google Shape;108;p2"/>
            <p:cNvSpPr txBox="1"/>
            <p:nvPr/>
          </p:nvSpPr>
          <p:spPr>
            <a:xfrm>
              <a:off x="0" y="-104775"/>
              <a:ext cx="16737452" cy="9464640"/>
            </a:xfrm>
            <a:prstGeom prst="rect">
              <a:avLst/>
            </a:prstGeom>
            <a:noFill/>
            <a:ln>
              <a:noFill/>
            </a:ln>
          </p:spPr>
          <p:txBody>
            <a:bodyPr anchorCtr="0" anchor="t" bIns="0" lIns="0" spcFirstLastPara="1" rIns="0" wrap="square" tIns="0">
              <a:noAutofit/>
            </a:bodyPr>
            <a:lstStyle/>
            <a:p>
              <a:pPr indent="-419100" lvl="1" marL="914400" rtl="0" algn="l">
                <a:lnSpc>
                  <a:spcPct val="115000"/>
                </a:lnSpc>
                <a:spcBef>
                  <a:spcPts val="0"/>
                </a:spcBef>
                <a:spcAft>
                  <a:spcPts val="0"/>
                </a:spcAft>
                <a:buSzPts val="3000"/>
                <a:buChar char="•"/>
              </a:pPr>
              <a:r>
                <a:rPr lang="en-US" sz="3000"/>
                <a:t>Weltweit ist der Energiesektor einer der Sektoren mit der geringsten Geschlechtervielfalt</a:t>
              </a:r>
              <a:endParaRPr sz="3000"/>
            </a:p>
            <a:p>
              <a:pPr indent="0" lvl="0" marL="0" rtl="0" algn="l">
                <a:lnSpc>
                  <a:spcPct val="115000"/>
                </a:lnSpc>
                <a:spcBef>
                  <a:spcPts val="0"/>
                </a:spcBef>
                <a:spcAft>
                  <a:spcPts val="0"/>
                </a:spcAft>
                <a:buNone/>
              </a:pPr>
              <a:r>
                <a:t/>
              </a:r>
              <a:endParaRPr sz="3000"/>
            </a:p>
            <a:p>
              <a:pPr indent="-419100" lvl="1" marL="914400" rtl="0" algn="l">
                <a:lnSpc>
                  <a:spcPct val="115000"/>
                </a:lnSpc>
                <a:spcBef>
                  <a:spcPts val="0"/>
                </a:spcBef>
                <a:spcAft>
                  <a:spcPts val="0"/>
                </a:spcAft>
                <a:buSzPts val="3000"/>
                <a:buChar char="•"/>
              </a:pPr>
              <a:r>
                <a:rPr lang="en-US" sz="3000"/>
                <a:t>Im Jahr 2018 machten Frauen 20 % der Beschäftigten in der Energiebranche aus (sie machen fast 40 % der weltweiten Erwerbsbevölkerung aus).</a:t>
              </a:r>
              <a:endParaRPr sz="3000"/>
            </a:p>
            <a:p>
              <a:pPr indent="0" lvl="0" marL="0" rtl="0" algn="l">
                <a:lnSpc>
                  <a:spcPct val="115000"/>
                </a:lnSpc>
                <a:spcBef>
                  <a:spcPts val="0"/>
                </a:spcBef>
                <a:spcAft>
                  <a:spcPts val="0"/>
                </a:spcAft>
                <a:buNone/>
              </a:pPr>
              <a:r>
                <a:t/>
              </a:r>
              <a:endParaRPr sz="3000"/>
            </a:p>
            <a:p>
              <a:pPr indent="-419100" lvl="1" marL="914400" rtl="0" algn="l">
                <a:lnSpc>
                  <a:spcPct val="115000"/>
                </a:lnSpc>
                <a:spcBef>
                  <a:spcPts val="0"/>
                </a:spcBef>
                <a:spcAft>
                  <a:spcPts val="0"/>
                </a:spcAft>
                <a:buSzPts val="3000"/>
                <a:buChar char="•"/>
              </a:pPr>
              <a:r>
                <a:rPr lang="en-US" sz="3000"/>
                <a:t>Die Löhne von Frauen sind fast 15 % niedriger als die von Männern auf dem gleichen Qualifikationsniveau</a:t>
              </a:r>
              <a:endParaRPr sz="3000"/>
            </a:p>
            <a:p>
              <a:pPr indent="0" lvl="0" marL="0" rtl="0" algn="l">
                <a:lnSpc>
                  <a:spcPct val="115000"/>
                </a:lnSpc>
                <a:spcBef>
                  <a:spcPts val="0"/>
                </a:spcBef>
                <a:spcAft>
                  <a:spcPts val="0"/>
                </a:spcAft>
                <a:buNone/>
              </a:pPr>
              <a:r>
                <a:t/>
              </a:r>
              <a:endParaRPr sz="3000"/>
            </a:p>
            <a:p>
              <a:pPr indent="-419100" lvl="1" marL="914400" rtl="0" algn="l">
                <a:lnSpc>
                  <a:spcPct val="115000"/>
                </a:lnSpc>
                <a:spcBef>
                  <a:spcPts val="0"/>
                </a:spcBef>
                <a:spcAft>
                  <a:spcPts val="0"/>
                </a:spcAft>
                <a:buSzPts val="3000"/>
                <a:buChar char="•"/>
              </a:pPr>
              <a:r>
                <a:rPr lang="en-US" sz="3000"/>
                <a:t>Nur 11 % der Start-up-Gründer im Energiesektor sind Frauen</a:t>
              </a:r>
              <a:endParaRPr sz="3000"/>
            </a:p>
            <a:p>
              <a:pPr indent="0" lvl="0" marL="0" marR="0" rtl="0" algn="l">
                <a:lnSpc>
                  <a:spcPct val="100805"/>
                </a:lnSpc>
                <a:spcBef>
                  <a:spcPts val="1000"/>
                </a:spcBef>
                <a:spcAft>
                  <a:spcPts val="0"/>
                </a:spcAft>
                <a:buClr>
                  <a:srgbClr val="000000"/>
                </a:buClr>
                <a:buSzPts val="3599"/>
                <a:buFont typeface="Arial"/>
                <a:buNone/>
              </a:pPr>
              <a:r>
                <a:t/>
              </a:r>
              <a:endParaRPr b="0" i="0" sz="3000" u="none" cap="none" strike="noStrike">
                <a:solidFill>
                  <a:srgbClr val="000000"/>
                </a:solidFill>
                <a:latin typeface="Arial"/>
                <a:ea typeface="Arial"/>
                <a:cs typeface="Arial"/>
                <a:sym typeface="Arial"/>
              </a:endParaRPr>
            </a:p>
          </p:txBody>
        </p:sp>
      </p:grpSp>
      <p:sp>
        <p:nvSpPr>
          <p:cNvPr descr="Blue text on a white background  Description automatically generated" id="109" name="Google Shape;109;p2"/>
          <p:cNvSpPr/>
          <p:nvPr/>
        </p:nvSpPr>
        <p:spPr>
          <a:xfrm>
            <a:off x="15291112" y="206850"/>
            <a:ext cx="2907601" cy="613982"/>
          </a:xfrm>
          <a:custGeom>
            <a:rect b="b" l="l" r="r" t="t"/>
            <a:pathLst>
              <a:path extrusionOk="0" h="818642" w="3876802">
                <a:moveTo>
                  <a:pt x="0" y="0"/>
                </a:moveTo>
                <a:lnTo>
                  <a:pt x="3876802" y="0"/>
                </a:lnTo>
                <a:lnTo>
                  <a:pt x="3876802" y="818642"/>
                </a:lnTo>
                <a:lnTo>
                  <a:pt x="0" y="818642"/>
                </a:lnTo>
                <a:lnTo>
                  <a:pt x="0" y="0"/>
                </a:lnTo>
                <a:close/>
              </a:path>
            </a:pathLst>
          </a:custGeom>
          <a:blipFill rotWithShape="1">
            <a:blip r:embed="rId3">
              <a:alphaModFix/>
            </a:blip>
            <a:stretch>
              <a:fillRect b="2" l="-173" r="-171" t="0"/>
            </a:stretch>
          </a:blipFill>
          <a:ln>
            <a:noFill/>
          </a:ln>
        </p:spPr>
      </p:sp>
      <p:grpSp>
        <p:nvGrpSpPr>
          <p:cNvPr id="110" name="Google Shape;110;p2"/>
          <p:cNvGrpSpPr/>
          <p:nvPr/>
        </p:nvGrpSpPr>
        <p:grpSpPr>
          <a:xfrm>
            <a:off x="14482151" y="9471535"/>
            <a:ext cx="2285279" cy="626186"/>
            <a:chOff x="0" y="-114300"/>
            <a:chExt cx="3733800" cy="1023092"/>
          </a:xfrm>
        </p:grpSpPr>
        <p:sp>
          <p:nvSpPr>
            <p:cNvPr id="111" name="Google Shape;111;p2"/>
            <p:cNvSpPr/>
            <p:nvPr/>
          </p:nvSpPr>
          <p:spPr>
            <a:xfrm>
              <a:off x="0" y="0"/>
              <a:ext cx="3733800" cy="908792"/>
            </a:xfrm>
            <a:custGeom>
              <a:rect b="b" l="l" r="r" t="t"/>
              <a:pathLst>
                <a:path extrusionOk="0" h="908792" w="3733800">
                  <a:moveTo>
                    <a:pt x="0" y="0"/>
                  </a:moveTo>
                  <a:lnTo>
                    <a:pt x="3733800" y="0"/>
                  </a:lnTo>
                  <a:lnTo>
                    <a:pt x="3733800" y="908792"/>
                  </a:lnTo>
                  <a:lnTo>
                    <a:pt x="0" y="908792"/>
                  </a:lnTo>
                  <a:close/>
                </a:path>
              </a:pathLst>
            </a:custGeom>
            <a:solidFill>
              <a:srgbClr val="000000">
                <a:alpha val="0"/>
              </a:srgbClr>
            </a:solidFill>
            <a:ln>
              <a:noFill/>
            </a:ln>
          </p:spPr>
        </p:sp>
        <p:sp>
          <p:nvSpPr>
            <p:cNvPr id="112" name="Google Shape;112;p2"/>
            <p:cNvSpPr txBox="1"/>
            <p:nvPr/>
          </p:nvSpPr>
          <p:spPr>
            <a:xfrm>
              <a:off x="0" y="-114300"/>
              <a:ext cx="3733800" cy="1023092"/>
            </a:xfrm>
            <a:prstGeom prst="rect">
              <a:avLst/>
            </a:prstGeom>
            <a:noFill/>
            <a:ln>
              <a:noFill/>
            </a:ln>
          </p:spPr>
          <p:txBody>
            <a:bodyPr anchorCtr="0" anchor="t" bIns="0" lIns="0" spcFirstLastPara="1" rIns="0" wrap="square" tIns="0">
              <a:noAutofit/>
            </a:bodyPr>
            <a:lstStyle/>
            <a:p>
              <a:pPr indent="0" lvl="0" marL="0" marR="0" rtl="0" algn="l">
                <a:lnSpc>
                  <a:spcPct val="165500"/>
                </a:lnSpc>
                <a:spcBef>
                  <a:spcPts val="0"/>
                </a:spcBef>
                <a:spcAft>
                  <a:spcPts val="0"/>
                </a:spcAft>
                <a:buClr>
                  <a:srgbClr val="000000"/>
                </a:buClr>
                <a:buSzPts val="1800"/>
                <a:buFont typeface="Arial"/>
                <a:buNone/>
              </a:pPr>
              <a:r>
                <a:rPr i="1" lang="en-US" sz="1800"/>
                <a:t>Quellen</a:t>
              </a:r>
              <a:r>
                <a:rPr b="0" i="1" lang="en-US" sz="1800" u="none" cap="none" strike="noStrike">
                  <a:solidFill>
                    <a:srgbClr val="000000"/>
                  </a:solidFill>
                  <a:latin typeface="Arial"/>
                  <a:ea typeface="Arial"/>
                  <a:cs typeface="Arial"/>
                  <a:sym typeface="Arial"/>
                </a:rPr>
                <a:t>: 1, 2, 3</a:t>
              </a:r>
              <a:endParaRPr b="0" i="0" sz="1400" u="none" cap="none" strike="noStrike">
                <a:solidFill>
                  <a:srgbClr val="000000"/>
                </a:solidFill>
                <a:latin typeface="Arial"/>
                <a:ea typeface="Arial"/>
                <a:cs typeface="Arial"/>
                <a:sym typeface="Arial"/>
              </a:endParaRPr>
            </a:p>
          </p:txBody>
        </p:sp>
      </p:grpSp>
      <p:sp>
        <p:nvSpPr>
          <p:cNvPr id="113" name="Google Shape;113;p2"/>
          <p:cNvSpPr/>
          <p:nvPr/>
        </p:nvSpPr>
        <p:spPr>
          <a:xfrm>
            <a:off x="13955787" y="2605901"/>
            <a:ext cx="3448911" cy="3440289"/>
          </a:xfrm>
          <a:custGeom>
            <a:rect b="b" l="l" r="r" t="t"/>
            <a:pathLst>
              <a:path extrusionOk="0" h="3440289" w="3448911">
                <a:moveTo>
                  <a:pt x="0" y="0"/>
                </a:moveTo>
                <a:lnTo>
                  <a:pt x="3448911" y="0"/>
                </a:lnTo>
                <a:lnTo>
                  <a:pt x="3448911" y="3440288"/>
                </a:lnTo>
                <a:lnTo>
                  <a:pt x="0" y="3440288"/>
                </a:lnTo>
                <a:lnTo>
                  <a:pt x="0" y="0"/>
                </a:lnTo>
                <a:close/>
              </a:path>
            </a:pathLst>
          </a:custGeom>
          <a:blipFill rotWithShape="1">
            <a:blip r:embed="rId4">
              <a:alphaModFix/>
            </a:blip>
            <a:stretch>
              <a:fillRect b="0" l="0" r="0" t="0"/>
            </a:stretch>
          </a:blipFill>
          <a:ln>
            <a:noFill/>
          </a:ln>
        </p:spPr>
      </p:sp>
      <p:sp>
        <p:nvSpPr>
          <p:cNvPr id="114" name="Google Shape;114;p2"/>
          <p:cNvSpPr/>
          <p:nvPr/>
        </p:nvSpPr>
        <p:spPr>
          <a:xfrm>
            <a:off x="0" y="0"/>
            <a:ext cx="1388046" cy="1388046"/>
          </a:xfrm>
          <a:custGeom>
            <a:rect b="b" l="l" r="r" t="t"/>
            <a:pathLst>
              <a:path extrusionOk="0" h="1577325" w="1577325">
                <a:moveTo>
                  <a:pt x="0" y="0"/>
                </a:moveTo>
                <a:lnTo>
                  <a:pt x="1577325" y="0"/>
                </a:lnTo>
                <a:lnTo>
                  <a:pt x="1577325" y="1577325"/>
                </a:lnTo>
                <a:lnTo>
                  <a:pt x="0" y="1577325"/>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grpSp>
        <p:nvGrpSpPr>
          <p:cNvPr id="119" name="Google Shape;119;p3"/>
          <p:cNvGrpSpPr/>
          <p:nvPr/>
        </p:nvGrpSpPr>
        <p:grpSpPr>
          <a:xfrm>
            <a:off x="1257300" y="454825"/>
            <a:ext cx="15773400" cy="2081475"/>
            <a:chOff x="0" y="-190495"/>
            <a:chExt cx="21031200" cy="2775300"/>
          </a:xfrm>
        </p:grpSpPr>
        <p:sp>
          <p:nvSpPr>
            <p:cNvPr id="120" name="Google Shape;120;p3"/>
            <p:cNvSpPr/>
            <p:nvPr/>
          </p:nvSpPr>
          <p:spPr>
            <a:xfrm>
              <a:off x="0" y="0"/>
              <a:ext cx="21031200" cy="2584725"/>
            </a:xfrm>
            <a:custGeom>
              <a:rect b="b" l="l" r="r" t="t"/>
              <a:pathLst>
                <a:path extrusionOk="0" h="2584725" w="21031200">
                  <a:moveTo>
                    <a:pt x="0" y="0"/>
                  </a:moveTo>
                  <a:lnTo>
                    <a:pt x="21031200" y="0"/>
                  </a:lnTo>
                  <a:lnTo>
                    <a:pt x="21031200" y="2584725"/>
                  </a:lnTo>
                  <a:lnTo>
                    <a:pt x="0" y="2584725"/>
                  </a:lnTo>
                  <a:close/>
                </a:path>
              </a:pathLst>
            </a:custGeom>
            <a:solidFill>
              <a:srgbClr val="000000">
                <a:alpha val="0"/>
              </a:srgbClr>
            </a:solidFill>
            <a:ln>
              <a:noFill/>
            </a:ln>
          </p:spPr>
        </p:sp>
        <p:sp>
          <p:nvSpPr>
            <p:cNvPr id="121" name="Google Shape;121;p3"/>
            <p:cNvSpPr txBox="1"/>
            <p:nvPr/>
          </p:nvSpPr>
          <p:spPr>
            <a:xfrm>
              <a:off x="540567" y="-190495"/>
              <a:ext cx="20490600" cy="2775300"/>
            </a:xfrm>
            <a:prstGeom prst="rect">
              <a:avLst/>
            </a:prstGeom>
            <a:noFill/>
            <a:ln>
              <a:noFill/>
            </a:ln>
          </p:spPr>
          <p:txBody>
            <a:bodyPr anchorCtr="0" anchor="ctr" bIns="0" lIns="0" spcFirstLastPara="1" rIns="0" wrap="square" tIns="0">
              <a:noAutofit/>
            </a:bodyPr>
            <a:lstStyle/>
            <a:p>
              <a:pPr indent="0" lvl="0" marL="0" marR="0" rtl="0" algn="l">
                <a:lnSpc>
                  <a:spcPct val="129590"/>
                </a:lnSpc>
                <a:spcBef>
                  <a:spcPts val="0"/>
                </a:spcBef>
                <a:spcAft>
                  <a:spcPts val="0"/>
                </a:spcAft>
                <a:buClr>
                  <a:srgbClr val="000000"/>
                </a:buClr>
                <a:buSzPts val="6600"/>
                <a:buFont typeface="Arial"/>
                <a:buNone/>
              </a:pPr>
              <a:r>
                <a:rPr lang="en-US" sz="6400">
                  <a:solidFill>
                    <a:srgbClr val="0E3B44"/>
                  </a:solidFill>
                </a:rPr>
                <a:t>Frauen in Führungspositionen</a:t>
              </a:r>
              <a:endParaRPr b="0" i="0" sz="1200" u="none" cap="none" strike="noStrike">
                <a:solidFill>
                  <a:srgbClr val="000000"/>
                </a:solidFill>
                <a:latin typeface="Arial"/>
                <a:ea typeface="Arial"/>
                <a:cs typeface="Arial"/>
                <a:sym typeface="Arial"/>
              </a:endParaRPr>
            </a:p>
          </p:txBody>
        </p:sp>
      </p:grpSp>
      <p:sp>
        <p:nvSpPr>
          <p:cNvPr descr="Blue text on a white background  Description automatically generated" id="122" name="Google Shape;122;p3"/>
          <p:cNvSpPr/>
          <p:nvPr/>
        </p:nvSpPr>
        <p:spPr>
          <a:xfrm>
            <a:off x="15291112" y="206850"/>
            <a:ext cx="2907601" cy="613982"/>
          </a:xfrm>
          <a:custGeom>
            <a:rect b="b" l="l" r="r" t="t"/>
            <a:pathLst>
              <a:path extrusionOk="0" h="818642" w="3876802">
                <a:moveTo>
                  <a:pt x="0" y="0"/>
                </a:moveTo>
                <a:lnTo>
                  <a:pt x="3876802" y="0"/>
                </a:lnTo>
                <a:lnTo>
                  <a:pt x="3876802" y="818642"/>
                </a:lnTo>
                <a:lnTo>
                  <a:pt x="0" y="818642"/>
                </a:lnTo>
                <a:lnTo>
                  <a:pt x="0" y="0"/>
                </a:lnTo>
                <a:close/>
              </a:path>
            </a:pathLst>
          </a:custGeom>
          <a:blipFill rotWithShape="1">
            <a:blip r:embed="rId3">
              <a:alphaModFix/>
            </a:blip>
            <a:stretch>
              <a:fillRect b="2" l="-173" r="-171" t="0"/>
            </a:stretch>
          </a:blipFill>
          <a:ln>
            <a:noFill/>
          </a:ln>
        </p:spPr>
      </p:sp>
      <p:sp>
        <p:nvSpPr>
          <p:cNvPr id="123" name="Google Shape;123;p3"/>
          <p:cNvSpPr/>
          <p:nvPr/>
        </p:nvSpPr>
        <p:spPr>
          <a:xfrm>
            <a:off x="1057275" y="2028073"/>
            <a:ext cx="8969995" cy="7474996"/>
          </a:xfrm>
          <a:custGeom>
            <a:rect b="b" l="l" r="r" t="t"/>
            <a:pathLst>
              <a:path extrusionOk="0" h="7474996" w="8969995">
                <a:moveTo>
                  <a:pt x="0" y="0"/>
                </a:moveTo>
                <a:lnTo>
                  <a:pt x="8969995" y="0"/>
                </a:lnTo>
                <a:lnTo>
                  <a:pt x="8969995" y="7474996"/>
                </a:lnTo>
                <a:lnTo>
                  <a:pt x="0" y="7474996"/>
                </a:lnTo>
                <a:lnTo>
                  <a:pt x="0" y="0"/>
                </a:lnTo>
                <a:close/>
              </a:path>
            </a:pathLst>
          </a:custGeom>
          <a:blipFill rotWithShape="1">
            <a:blip r:embed="rId4">
              <a:alphaModFix/>
            </a:blip>
            <a:stretch>
              <a:fillRect b="0" l="0" r="0" t="0"/>
            </a:stretch>
          </a:blipFill>
          <a:ln>
            <a:noFill/>
          </a:ln>
        </p:spPr>
      </p:sp>
      <p:grpSp>
        <p:nvGrpSpPr>
          <p:cNvPr id="124" name="Google Shape;124;p3"/>
          <p:cNvGrpSpPr/>
          <p:nvPr/>
        </p:nvGrpSpPr>
        <p:grpSpPr>
          <a:xfrm>
            <a:off x="1257300" y="9252700"/>
            <a:ext cx="12492425" cy="569053"/>
            <a:chOff x="0" y="-9545"/>
            <a:chExt cx="21292200" cy="969900"/>
          </a:xfrm>
        </p:grpSpPr>
        <p:sp>
          <p:nvSpPr>
            <p:cNvPr id="125" name="Google Shape;125;p3"/>
            <p:cNvSpPr/>
            <p:nvPr/>
          </p:nvSpPr>
          <p:spPr>
            <a:xfrm>
              <a:off x="0" y="0"/>
              <a:ext cx="17842125" cy="960251"/>
            </a:xfrm>
            <a:custGeom>
              <a:rect b="b" l="l" r="r" t="t"/>
              <a:pathLst>
                <a:path extrusionOk="0" h="960251" w="17842125">
                  <a:moveTo>
                    <a:pt x="0" y="0"/>
                  </a:moveTo>
                  <a:lnTo>
                    <a:pt x="17842125" y="0"/>
                  </a:lnTo>
                  <a:lnTo>
                    <a:pt x="17842125" y="960251"/>
                  </a:lnTo>
                  <a:lnTo>
                    <a:pt x="0" y="960251"/>
                  </a:lnTo>
                  <a:close/>
                </a:path>
              </a:pathLst>
            </a:custGeom>
            <a:solidFill>
              <a:srgbClr val="000000">
                <a:alpha val="0"/>
              </a:srgbClr>
            </a:solidFill>
            <a:ln>
              <a:noFill/>
            </a:ln>
          </p:spPr>
        </p:sp>
        <p:sp>
          <p:nvSpPr>
            <p:cNvPr id="126" name="Google Shape;126;p3"/>
            <p:cNvSpPr txBox="1"/>
            <p:nvPr/>
          </p:nvSpPr>
          <p:spPr>
            <a:xfrm>
              <a:off x="0" y="-9545"/>
              <a:ext cx="21292200" cy="9699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rPr b="0" i="1" lang="en-US" sz="1800" u="none" cap="none" strike="noStrike">
                  <a:solidFill>
                    <a:srgbClr val="000000"/>
                  </a:solidFill>
                  <a:latin typeface="Arial"/>
                  <a:ea typeface="Arial"/>
                  <a:cs typeface="Arial"/>
                  <a:sym typeface="Arial"/>
                </a:rPr>
                <a:t>IEA (2025), Share of women in senior leadership by sector, 2023, IEA, Paris https://www.iea.org/data-and-statistics/charts/share-of-women-in-senior-leadership-by-sector-2023, Licence: CC BY 4.0</a:t>
              </a:r>
              <a:endParaRPr b="0" i="0" sz="1400" u="none" cap="none" strike="noStrike">
                <a:solidFill>
                  <a:srgbClr val="000000"/>
                </a:solidFill>
                <a:latin typeface="Arial"/>
                <a:ea typeface="Arial"/>
                <a:cs typeface="Arial"/>
                <a:sym typeface="Arial"/>
              </a:endParaRPr>
            </a:p>
          </p:txBody>
        </p:sp>
      </p:grpSp>
      <p:sp>
        <p:nvSpPr>
          <p:cNvPr id="127" name="Google Shape;127;p3"/>
          <p:cNvSpPr txBox="1"/>
          <p:nvPr/>
        </p:nvSpPr>
        <p:spPr>
          <a:xfrm>
            <a:off x="11442317" y="3676825"/>
            <a:ext cx="5862600" cy="41775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en-US" sz="2999"/>
              <a:t>Frauen sind auf den Arbeitsplätzen im Energiesektor nach wie vor unterrepräsentiert. </a:t>
            </a:r>
            <a:endParaRPr sz="2999"/>
          </a:p>
          <a:p>
            <a:pPr indent="0" lvl="0" marL="0" rtl="0" algn="l">
              <a:lnSpc>
                <a:spcPct val="115000"/>
              </a:lnSpc>
              <a:spcBef>
                <a:spcPts val="0"/>
              </a:spcBef>
              <a:spcAft>
                <a:spcPts val="0"/>
              </a:spcAft>
              <a:buNone/>
            </a:pPr>
            <a:r>
              <a:t/>
            </a:r>
            <a:endParaRPr sz="2999"/>
          </a:p>
          <a:p>
            <a:pPr indent="0" lvl="0" marL="0" rtl="0" algn="l">
              <a:lnSpc>
                <a:spcPct val="115000"/>
              </a:lnSpc>
              <a:spcBef>
                <a:spcPts val="0"/>
              </a:spcBef>
              <a:spcAft>
                <a:spcPts val="0"/>
              </a:spcAft>
              <a:buNone/>
            </a:pPr>
            <a:r>
              <a:rPr lang="en-US" sz="2999"/>
              <a:t>In der Solar- und Windindustrie ist der Anteil von Frauen in Führungspositionen am höchsten.</a:t>
            </a:r>
            <a:endParaRPr sz="2999"/>
          </a:p>
          <a:p>
            <a:pPr indent="0" lvl="0" marL="0" marR="0" rtl="0" algn="l">
              <a:lnSpc>
                <a:spcPct val="129608"/>
              </a:lnSpc>
              <a:spcBef>
                <a:spcPts val="0"/>
              </a:spcBef>
              <a:spcAft>
                <a:spcPts val="0"/>
              </a:spcAft>
              <a:buNone/>
            </a:pPr>
            <a:r>
              <a:t/>
            </a:r>
            <a:endParaRPr sz="2999"/>
          </a:p>
        </p:txBody>
      </p:sp>
      <p:grpSp>
        <p:nvGrpSpPr>
          <p:cNvPr id="128" name="Google Shape;128;p3"/>
          <p:cNvGrpSpPr/>
          <p:nvPr/>
        </p:nvGrpSpPr>
        <p:grpSpPr>
          <a:xfrm>
            <a:off x="14583437" y="9427010"/>
            <a:ext cx="2447133" cy="670679"/>
            <a:chOff x="0" y="-114300"/>
            <a:chExt cx="3733800" cy="1023313"/>
          </a:xfrm>
        </p:grpSpPr>
        <p:sp>
          <p:nvSpPr>
            <p:cNvPr id="129" name="Google Shape;129;p3"/>
            <p:cNvSpPr/>
            <p:nvPr/>
          </p:nvSpPr>
          <p:spPr>
            <a:xfrm>
              <a:off x="0" y="0"/>
              <a:ext cx="3733800" cy="909013"/>
            </a:xfrm>
            <a:custGeom>
              <a:rect b="b" l="l" r="r" t="t"/>
              <a:pathLst>
                <a:path extrusionOk="0" h="909013" w="3733800">
                  <a:moveTo>
                    <a:pt x="0" y="0"/>
                  </a:moveTo>
                  <a:lnTo>
                    <a:pt x="3733800" y="0"/>
                  </a:lnTo>
                  <a:lnTo>
                    <a:pt x="3733800" y="909013"/>
                  </a:lnTo>
                  <a:lnTo>
                    <a:pt x="0" y="909013"/>
                  </a:lnTo>
                  <a:close/>
                </a:path>
              </a:pathLst>
            </a:custGeom>
            <a:solidFill>
              <a:srgbClr val="000000">
                <a:alpha val="0"/>
              </a:srgbClr>
            </a:solidFill>
            <a:ln>
              <a:noFill/>
            </a:ln>
          </p:spPr>
        </p:sp>
        <p:sp>
          <p:nvSpPr>
            <p:cNvPr id="130" name="Google Shape;130;p3"/>
            <p:cNvSpPr txBox="1"/>
            <p:nvPr/>
          </p:nvSpPr>
          <p:spPr>
            <a:xfrm>
              <a:off x="0" y="-114300"/>
              <a:ext cx="3733800" cy="1023300"/>
            </a:xfrm>
            <a:prstGeom prst="rect">
              <a:avLst/>
            </a:prstGeom>
            <a:noFill/>
            <a:ln>
              <a:noFill/>
            </a:ln>
          </p:spPr>
          <p:txBody>
            <a:bodyPr anchorCtr="0" anchor="t" bIns="0" lIns="0" spcFirstLastPara="1" rIns="0" wrap="square" tIns="0">
              <a:noAutofit/>
            </a:bodyPr>
            <a:lstStyle/>
            <a:p>
              <a:pPr indent="0" lvl="0" marL="0" marR="0" rtl="0" algn="l">
                <a:lnSpc>
                  <a:spcPct val="165500"/>
                </a:lnSpc>
                <a:spcBef>
                  <a:spcPts val="0"/>
                </a:spcBef>
                <a:spcAft>
                  <a:spcPts val="0"/>
                </a:spcAft>
                <a:buClr>
                  <a:srgbClr val="000000"/>
                </a:buClr>
                <a:buSzPts val="1800"/>
                <a:buFont typeface="Arial"/>
                <a:buNone/>
              </a:pPr>
              <a:r>
                <a:rPr i="1" lang="en-US" sz="1800"/>
                <a:t>Quellen</a:t>
              </a:r>
              <a:r>
                <a:rPr b="0" i="1" lang="en-US" sz="1800" u="none" cap="none" strike="noStrike">
                  <a:solidFill>
                    <a:srgbClr val="000000"/>
                  </a:solidFill>
                  <a:latin typeface="Arial"/>
                  <a:ea typeface="Arial"/>
                  <a:cs typeface="Arial"/>
                  <a:sym typeface="Arial"/>
                </a:rPr>
                <a:t>: 2, 3</a:t>
              </a:r>
              <a:endParaRPr b="0" i="0" sz="1400" u="none" cap="none" strike="noStrike">
                <a:solidFill>
                  <a:srgbClr val="000000"/>
                </a:solidFill>
                <a:latin typeface="Arial"/>
                <a:ea typeface="Arial"/>
                <a:cs typeface="Arial"/>
                <a:sym typeface="Arial"/>
              </a:endParaRPr>
            </a:p>
          </p:txBody>
        </p:sp>
      </p:grpSp>
      <p:sp>
        <p:nvSpPr>
          <p:cNvPr id="131" name="Google Shape;131;p3"/>
          <p:cNvSpPr/>
          <p:nvPr/>
        </p:nvSpPr>
        <p:spPr>
          <a:xfrm>
            <a:off x="0" y="0"/>
            <a:ext cx="1388046" cy="1388046"/>
          </a:xfrm>
          <a:custGeom>
            <a:rect b="b" l="l" r="r" t="t"/>
            <a:pathLst>
              <a:path extrusionOk="0" h="1577325" w="1577325">
                <a:moveTo>
                  <a:pt x="0" y="0"/>
                </a:moveTo>
                <a:lnTo>
                  <a:pt x="1577325" y="0"/>
                </a:lnTo>
                <a:lnTo>
                  <a:pt x="1577325" y="1577325"/>
                </a:lnTo>
                <a:lnTo>
                  <a:pt x="0" y="1577325"/>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grpSp>
        <p:nvGrpSpPr>
          <p:cNvPr id="136" name="Google Shape;136;p4"/>
          <p:cNvGrpSpPr/>
          <p:nvPr/>
        </p:nvGrpSpPr>
        <p:grpSpPr>
          <a:xfrm>
            <a:off x="1257300" y="454825"/>
            <a:ext cx="15773400" cy="2081475"/>
            <a:chOff x="0" y="-190495"/>
            <a:chExt cx="21031200" cy="2775300"/>
          </a:xfrm>
        </p:grpSpPr>
        <p:sp>
          <p:nvSpPr>
            <p:cNvPr id="137" name="Google Shape;137;p4"/>
            <p:cNvSpPr/>
            <p:nvPr/>
          </p:nvSpPr>
          <p:spPr>
            <a:xfrm>
              <a:off x="0" y="0"/>
              <a:ext cx="21031200" cy="2584725"/>
            </a:xfrm>
            <a:custGeom>
              <a:rect b="b" l="l" r="r" t="t"/>
              <a:pathLst>
                <a:path extrusionOk="0" h="2584725" w="21031200">
                  <a:moveTo>
                    <a:pt x="0" y="0"/>
                  </a:moveTo>
                  <a:lnTo>
                    <a:pt x="21031200" y="0"/>
                  </a:lnTo>
                  <a:lnTo>
                    <a:pt x="21031200" y="2584725"/>
                  </a:lnTo>
                  <a:lnTo>
                    <a:pt x="0" y="2584725"/>
                  </a:lnTo>
                  <a:close/>
                </a:path>
              </a:pathLst>
            </a:custGeom>
            <a:solidFill>
              <a:srgbClr val="000000">
                <a:alpha val="0"/>
              </a:srgbClr>
            </a:solidFill>
            <a:ln>
              <a:noFill/>
            </a:ln>
          </p:spPr>
        </p:sp>
        <p:sp>
          <p:nvSpPr>
            <p:cNvPr id="138" name="Google Shape;138;p4"/>
            <p:cNvSpPr txBox="1"/>
            <p:nvPr/>
          </p:nvSpPr>
          <p:spPr>
            <a:xfrm>
              <a:off x="540567" y="-190495"/>
              <a:ext cx="20490600" cy="2775300"/>
            </a:xfrm>
            <a:prstGeom prst="rect">
              <a:avLst/>
            </a:prstGeom>
            <a:noFill/>
            <a:ln>
              <a:noFill/>
            </a:ln>
          </p:spPr>
          <p:txBody>
            <a:bodyPr anchorCtr="0" anchor="ctr" bIns="0" lIns="0" spcFirstLastPara="1" rIns="0" wrap="square" tIns="0">
              <a:noAutofit/>
            </a:bodyPr>
            <a:lstStyle/>
            <a:p>
              <a:pPr indent="0" lvl="0" marL="0" marR="0" rtl="0" algn="l">
                <a:lnSpc>
                  <a:spcPct val="129590"/>
                </a:lnSpc>
                <a:spcBef>
                  <a:spcPts val="0"/>
                </a:spcBef>
                <a:spcAft>
                  <a:spcPts val="0"/>
                </a:spcAft>
                <a:buClr>
                  <a:srgbClr val="000000"/>
                </a:buClr>
                <a:buSzPts val="6600"/>
                <a:buFont typeface="Arial"/>
                <a:buNone/>
              </a:pPr>
              <a:r>
                <a:rPr lang="en-US" sz="5800">
                  <a:solidFill>
                    <a:srgbClr val="0E3B44"/>
                  </a:solidFill>
                </a:rPr>
                <a:t>Geschlechtergleichgewicht in der EU27 </a:t>
              </a:r>
              <a:endParaRPr b="0" i="0" sz="5800" u="none" cap="none" strike="noStrike">
                <a:solidFill>
                  <a:srgbClr val="000000"/>
                </a:solidFill>
                <a:latin typeface="Arial"/>
                <a:ea typeface="Arial"/>
                <a:cs typeface="Arial"/>
                <a:sym typeface="Arial"/>
              </a:endParaRPr>
            </a:p>
          </p:txBody>
        </p:sp>
      </p:grpSp>
      <p:sp>
        <p:nvSpPr>
          <p:cNvPr descr="Blue text on a white background  Description automatically generated" id="139" name="Google Shape;139;p4"/>
          <p:cNvSpPr/>
          <p:nvPr/>
        </p:nvSpPr>
        <p:spPr>
          <a:xfrm>
            <a:off x="15291112" y="206850"/>
            <a:ext cx="2907601" cy="613982"/>
          </a:xfrm>
          <a:custGeom>
            <a:rect b="b" l="l" r="r" t="t"/>
            <a:pathLst>
              <a:path extrusionOk="0" h="818642" w="3876802">
                <a:moveTo>
                  <a:pt x="0" y="0"/>
                </a:moveTo>
                <a:lnTo>
                  <a:pt x="3876802" y="0"/>
                </a:lnTo>
                <a:lnTo>
                  <a:pt x="3876802" y="818642"/>
                </a:lnTo>
                <a:lnTo>
                  <a:pt x="0" y="818642"/>
                </a:lnTo>
                <a:lnTo>
                  <a:pt x="0" y="0"/>
                </a:lnTo>
                <a:close/>
              </a:path>
            </a:pathLst>
          </a:custGeom>
          <a:blipFill rotWithShape="1">
            <a:blip r:embed="rId3">
              <a:alphaModFix/>
            </a:blip>
            <a:stretch>
              <a:fillRect b="2" l="-173" r="-171" t="0"/>
            </a:stretch>
          </a:blipFill>
          <a:ln>
            <a:noFill/>
          </a:ln>
        </p:spPr>
      </p:sp>
      <p:grpSp>
        <p:nvGrpSpPr>
          <p:cNvPr id="140" name="Google Shape;140;p4"/>
          <p:cNvGrpSpPr/>
          <p:nvPr/>
        </p:nvGrpSpPr>
        <p:grpSpPr>
          <a:xfrm>
            <a:off x="14482151" y="9471535"/>
            <a:ext cx="2285279" cy="626186"/>
            <a:chOff x="0" y="-114300"/>
            <a:chExt cx="3733800" cy="1023092"/>
          </a:xfrm>
        </p:grpSpPr>
        <p:sp>
          <p:nvSpPr>
            <p:cNvPr id="141" name="Google Shape;141;p4"/>
            <p:cNvSpPr/>
            <p:nvPr/>
          </p:nvSpPr>
          <p:spPr>
            <a:xfrm>
              <a:off x="0" y="0"/>
              <a:ext cx="3733800" cy="908792"/>
            </a:xfrm>
            <a:custGeom>
              <a:rect b="b" l="l" r="r" t="t"/>
              <a:pathLst>
                <a:path extrusionOk="0" h="908792" w="3733800">
                  <a:moveTo>
                    <a:pt x="0" y="0"/>
                  </a:moveTo>
                  <a:lnTo>
                    <a:pt x="3733800" y="0"/>
                  </a:lnTo>
                  <a:lnTo>
                    <a:pt x="3733800" y="908792"/>
                  </a:lnTo>
                  <a:lnTo>
                    <a:pt x="0" y="908792"/>
                  </a:lnTo>
                  <a:close/>
                </a:path>
              </a:pathLst>
            </a:custGeom>
            <a:solidFill>
              <a:srgbClr val="000000">
                <a:alpha val="0"/>
              </a:srgbClr>
            </a:solidFill>
            <a:ln>
              <a:noFill/>
            </a:ln>
          </p:spPr>
        </p:sp>
        <p:sp>
          <p:nvSpPr>
            <p:cNvPr id="142" name="Google Shape;142;p4"/>
            <p:cNvSpPr txBox="1"/>
            <p:nvPr/>
          </p:nvSpPr>
          <p:spPr>
            <a:xfrm>
              <a:off x="0" y="-114300"/>
              <a:ext cx="3733800" cy="1023092"/>
            </a:xfrm>
            <a:prstGeom prst="rect">
              <a:avLst/>
            </a:prstGeom>
            <a:noFill/>
            <a:ln>
              <a:noFill/>
            </a:ln>
          </p:spPr>
          <p:txBody>
            <a:bodyPr anchorCtr="0" anchor="t" bIns="0" lIns="0" spcFirstLastPara="1" rIns="0" wrap="square" tIns="0">
              <a:noAutofit/>
            </a:bodyPr>
            <a:lstStyle/>
            <a:p>
              <a:pPr indent="0" lvl="0" marL="0" marR="0" rtl="0" algn="l">
                <a:lnSpc>
                  <a:spcPct val="165500"/>
                </a:lnSpc>
                <a:spcBef>
                  <a:spcPts val="0"/>
                </a:spcBef>
                <a:spcAft>
                  <a:spcPts val="0"/>
                </a:spcAft>
                <a:buClr>
                  <a:srgbClr val="000000"/>
                </a:buClr>
                <a:buSzPts val="1800"/>
                <a:buFont typeface="Arial"/>
                <a:buNone/>
              </a:pPr>
              <a:r>
                <a:rPr i="1" lang="en-US" sz="1800"/>
                <a:t>Quellen</a:t>
              </a:r>
              <a:r>
                <a:rPr b="0" i="1" lang="en-US" sz="1800" u="none" cap="none" strike="noStrike">
                  <a:solidFill>
                    <a:srgbClr val="000000"/>
                  </a:solidFill>
                  <a:latin typeface="Arial"/>
                  <a:ea typeface="Arial"/>
                  <a:cs typeface="Arial"/>
                  <a:sym typeface="Arial"/>
                </a:rPr>
                <a:t>: 4</a:t>
              </a:r>
              <a:endParaRPr b="0" i="0" sz="1400" u="none" cap="none" strike="noStrike">
                <a:solidFill>
                  <a:srgbClr val="000000"/>
                </a:solidFill>
                <a:latin typeface="Arial"/>
                <a:ea typeface="Arial"/>
                <a:cs typeface="Arial"/>
                <a:sym typeface="Arial"/>
              </a:endParaRPr>
            </a:p>
          </p:txBody>
        </p:sp>
      </p:grpSp>
      <p:sp>
        <p:nvSpPr>
          <p:cNvPr id="143" name="Google Shape;143;p4"/>
          <p:cNvSpPr/>
          <p:nvPr/>
        </p:nvSpPr>
        <p:spPr>
          <a:xfrm>
            <a:off x="13710534" y="2536240"/>
            <a:ext cx="4209514" cy="4114800"/>
          </a:xfrm>
          <a:custGeom>
            <a:rect b="b" l="l" r="r" t="t"/>
            <a:pathLst>
              <a:path extrusionOk="0" h="4114800" w="4209514">
                <a:moveTo>
                  <a:pt x="0" y="0"/>
                </a:moveTo>
                <a:lnTo>
                  <a:pt x="4209514" y="0"/>
                </a:lnTo>
                <a:lnTo>
                  <a:pt x="4209514" y="4114800"/>
                </a:lnTo>
                <a:lnTo>
                  <a:pt x="0" y="4114800"/>
                </a:lnTo>
                <a:lnTo>
                  <a:pt x="0" y="0"/>
                </a:lnTo>
                <a:close/>
              </a:path>
            </a:pathLst>
          </a:custGeom>
          <a:blipFill rotWithShape="1">
            <a:blip r:embed="rId4">
              <a:alphaModFix/>
            </a:blip>
            <a:stretch>
              <a:fillRect b="0" l="0" r="0" t="0"/>
            </a:stretch>
          </a:blipFill>
          <a:ln>
            <a:noFill/>
          </a:ln>
        </p:spPr>
      </p:sp>
      <p:sp>
        <p:nvSpPr>
          <p:cNvPr id="144" name="Google Shape;144;p4"/>
          <p:cNvSpPr txBox="1"/>
          <p:nvPr/>
        </p:nvSpPr>
        <p:spPr>
          <a:xfrm>
            <a:off x="10166602" y="3397750"/>
            <a:ext cx="2285400" cy="1015800"/>
          </a:xfrm>
          <a:prstGeom prst="rect">
            <a:avLst/>
          </a:prstGeom>
          <a:noFill/>
          <a:ln>
            <a:noFill/>
          </a:ln>
        </p:spPr>
        <p:txBody>
          <a:bodyPr anchorCtr="0" anchor="t" bIns="0" lIns="0" spcFirstLastPara="1" rIns="0" wrap="square" tIns="0">
            <a:spAutoFit/>
          </a:bodyPr>
          <a:lstStyle/>
          <a:p>
            <a:pPr indent="0" lvl="0" marL="0" marR="0" rtl="0" algn="ctr">
              <a:lnSpc>
                <a:spcPct val="129590"/>
              </a:lnSpc>
              <a:spcBef>
                <a:spcPts val="0"/>
              </a:spcBef>
              <a:spcAft>
                <a:spcPts val="0"/>
              </a:spcAft>
              <a:buClr>
                <a:srgbClr val="000000"/>
              </a:buClr>
              <a:buSzPts val="6600"/>
              <a:buFont typeface="Arial"/>
              <a:buNone/>
            </a:pPr>
            <a:r>
              <a:rPr b="1" i="0" lang="en-US" sz="6600" u="none" cap="none" strike="noStrike">
                <a:solidFill>
                  <a:srgbClr val="000000"/>
                </a:solidFill>
                <a:latin typeface="Arial"/>
                <a:ea typeface="Arial"/>
                <a:cs typeface="Arial"/>
                <a:sym typeface="Arial"/>
              </a:rPr>
              <a:t>22%</a:t>
            </a:r>
            <a:endParaRPr b="0" i="0" sz="1400" u="none" cap="none" strike="noStrike">
              <a:solidFill>
                <a:srgbClr val="000000"/>
              </a:solidFill>
              <a:latin typeface="Arial"/>
              <a:ea typeface="Arial"/>
              <a:cs typeface="Arial"/>
              <a:sym typeface="Arial"/>
            </a:endParaRPr>
          </a:p>
        </p:txBody>
      </p:sp>
      <p:sp>
        <p:nvSpPr>
          <p:cNvPr id="145" name="Google Shape;145;p4"/>
          <p:cNvSpPr txBox="1"/>
          <p:nvPr/>
        </p:nvSpPr>
        <p:spPr>
          <a:xfrm>
            <a:off x="1473873" y="3444925"/>
            <a:ext cx="2285400" cy="1015800"/>
          </a:xfrm>
          <a:prstGeom prst="rect">
            <a:avLst/>
          </a:prstGeom>
          <a:noFill/>
          <a:ln>
            <a:noFill/>
          </a:ln>
        </p:spPr>
        <p:txBody>
          <a:bodyPr anchorCtr="0" anchor="t" bIns="0" lIns="0" spcFirstLastPara="1" rIns="0" wrap="square" tIns="0">
            <a:spAutoFit/>
          </a:bodyPr>
          <a:lstStyle/>
          <a:p>
            <a:pPr indent="0" lvl="0" marL="0" marR="0" rtl="0" algn="ctr">
              <a:lnSpc>
                <a:spcPct val="129590"/>
              </a:lnSpc>
              <a:spcBef>
                <a:spcPts val="0"/>
              </a:spcBef>
              <a:spcAft>
                <a:spcPts val="0"/>
              </a:spcAft>
              <a:buClr>
                <a:srgbClr val="000000"/>
              </a:buClr>
              <a:buSzPts val="6600"/>
              <a:buFont typeface="Arial"/>
              <a:buNone/>
            </a:pPr>
            <a:r>
              <a:rPr b="1" i="0" lang="en-US" sz="6600" u="none" cap="none" strike="noStrike">
                <a:solidFill>
                  <a:srgbClr val="000000"/>
                </a:solidFill>
                <a:latin typeface="Arial"/>
                <a:ea typeface="Arial"/>
                <a:cs typeface="Arial"/>
                <a:sym typeface="Arial"/>
              </a:rPr>
              <a:t>25%</a:t>
            </a:r>
            <a:endParaRPr b="0" i="0" sz="1400" u="none" cap="none" strike="noStrike">
              <a:solidFill>
                <a:srgbClr val="000000"/>
              </a:solidFill>
              <a:latin typeface="Arial"/>
              <a:ea typeface="Arial"/>
              <a:cs typeface="Arial"/>
              <a:sym typeface="Arial"/>
            </a:endParaRPr>
          </a:p>
        </p:txBody>
      </p:sp>
      <p:sp>
        <p:nvSpPr>
          <p:cNvPr id="146" name="Google Shape;146;p4"/>
          <p:cNvSpPr txBox="1"/>
          <p:nvPr/>
        </p:nvSpPr>
        <p:spPr>
          <a:xfrm>
            <a:off x="5678104" y="3397750"/>
            <a:ext cx="2285400" cy="1015800"/>
          </a:xfrm>
          <a:prstGeom prst="rect">
            <a:avLst/>
          </a:prstGeom>
          <a:noFill/>
          <a:ln>
            <a:noFill/>
          </a:ln>
        </p:spPr>
        <p:txBody>
          <a:bodyPr anchorCtr="0" anchor="t" bIns="0" lIns="0" spcFirstLastPara="1" rIns="0" wrap="square" tIns="0">
            <a:spAutoFit/>
          </a:bodyPr>
          <a:lstStyle/>
          <a:p>
            <a:pPr indent="0" lvl="0" marL="0" marR="0" rtl="0" algn="ctr">
              <a:lnSpc>
                <a:spcPct val="129590"/>
              </a:lnSpc>
              <a:spcBef>
                <a:spcPts val="0"/>
              </a:spcBef>
              <a:spcAft>
                <a:spcPts val="0"/>
              </a:spcAft>
              <a:buClr>
                <a:srgbClr val="000000"/>
              </a:buClr>
              <a:buSzPts val="6600"/>
              <a:buFont typeface="Arial"/>
              <a:buNone/>
            </a:pPr>
            <a:r>
              <a:rPr b="1" i="0" lang="en-US" sz="6600" u="none" cap="none" strike="noStrike">
                <a:solidFill>
                  <a:srgbClr val="000000"/>
                </a:solidFill>
                <a:latin typeface="Arial"/>
                <a:ea typeface="Arial"/>
                <a:cs typeface="Arial"/>
                <a:sym typeface="Arial"/>
              </a:rPr>
              <a:t>28%</a:t>
            </a:r>
            <a:endParaRPr b="0" i="0" sz="1400" u="none" cap="none" strike="noStrike">
              <a:solidFill>
                <a:srgbClr val="000000"/>
              </a:solidFill>
              <a:latin typeface="Arial"/>
              <a:ea typeface="Arial"/>
              <a:cs typeface="Arial"/>
              <a:sym typeface="Arial"/>
            </a:endParaRPr>
          </a:p>
        </p:txBody>
      </p:sp>
      <p:sp>
        <p:nvSpPr>
          <p:cNvPr id="147" name="Google Shape;147;p4"/>
          <p:cNvSpPr txBox="1"/>
          <p:nvPr/>
        </p:nvSpPr>
        <p:spPr>
          <a:xfrm>
            <a:off x="176632" y="4536034"/>
            <a:ext cx="4623600" cy="2322000"/>
          </a:xfrm>
          <a:prstGeom prst="rect">
            <a:avLst/>
          </a:prstGeom>
          <a:noFill/>
          <a:ln>
            <a:noFill/>
          </a:ln>
        </p:spPr>
        <p:txBody>
          <a:bodyPr anchorCtr="0" anchor="t" bIns="0" lIns="0" spcFirstLastPara="1" rIns="0" wrap="square" tIns="0">
            <a:spAutoFit/>
          </a:bodyPr>
          <a:lstStyle/>
          <a:p>
            <a:pPr indent="0" lvl="0" marL="0" rtl="0" algn="ctr">
              <a:lnSpc>
                <a:spcPct val="115000"/>
              </a:lnSpc>
              <a:spcBef>
                <a:spcPts val="0"/>
              </a:spcBef>
              <a:spcAft>
                <a:spcPts val="0"/>
              </a:spcAft>
              <a:buClr>
                <a:schemeClr val="dk1"/>
              </a:buClr>
              <a:buSzPts val="1100"/>
              <a:buFont typeface="Arial"/>
              <a:buNone/>
            </a:pPr>
            <a:r>
              <a:rPr lang="en-US" sz="3300"/>
              <a:t>Frauen in der Arbeitswelt</a:t>
            </a:r>
            <a:endParaRPr sz="3300"/>
          </a:p>
          <a:p>
            <a:pPr indent="0" lvl="0" marL="0" rtl="0" algn="ctr">
              <a:lnSpc>
                <a:spcPct val="115000"/>
              </a:lnSpc>
              <a:spcBef>
                <a:spcPts val="0"/>
              </a:spcBef>
              <a:spcAft>
                <a:spcPts val="0"/>
              </a:spcAft>
              <a:buClr>
                <a:schemeClr val="dk1"/>
              </a:buClr>
              <a:buSzPts val="1100"/>
              <a:buFont typeface="Arial"/>
              <a:buNone/>
            </a:pPr>
            <a:r>
              <a:rPr lang="en-US" sz="3300"/>
              <a:t>Energiesektor</a:t>
            </a:r>
            <a:endParaRPr sz="3300"/>
          </a:p>
          <a:p>
            <a:pPr indent="0" lvl="0" marL="0" marR="0" rtl="0" algn="ctr">
              <a:lnSpc>
                <a:spcPct val="129593"/>
              </a:lnSpc>
              <a:spcBef>
                <a:spcPts val="0"/>
              </a:spcBef>
              <a:spcAft>
                <a:spcPts val="0"/>
              </a:spcAft>
              <a:buClr>
                <a:srgbClr val="000000"/>
              </a:buClr>
              <a:buSzPts val="3700"/>
              <a:buFont typeface="Arial"/>
              <a:buNone/>
            </a:pPr>
            <a:r>
              <a:t/>
            </a:r>
            <a:endParaRPr sz="3700"/>
          </a:p>
        </p:txBody>
      </p:sp>
      <p:sp>
        <p:nvSpPr>
          <p:cNvPr id="148" name="Google Shape;148;p4"/>
          <p:cNvSpPr txBox="1"/>
          <p:nvPr/>
        </p:nvSpPr>
        <p:spPr>
          <a:xfrm>
            <a:off x="4317533" y="4488865"/>
            <a:ext cx="4398600" cy="1166100"/>
          </a:xfrm>
          <a:prstGeom prst="rect">
            <a:avLst/>
          </a:prstGeom>
          <a:noFill/>
          <a:ln>
            <a:noFill/>
          </a:ln>
        </p:spPr>
        <p:txBody>
          <a:bodyPr anchorCtr="0" anchor="t" bIns="0" lIns="0" spcFirstLastPara="1" rIns="0" wrap="square" tIns="0">
            <a:spAutoFit/>
          </a:bodyPr>
          <a:lstStyle/>
          <a:p>
            <a:pPr indent="0" lvl="0" marL="0" marR="0" rtl="0" algn="ctr">
              <a:lnSpc>
                <a:spcPct val="129593"/>
              </a:lnSpc>
              <a:spcBef>
                <a:spcPts val="0"/>
              </a:spcBef>
              <a:spcAft>
                <a:spcPts val="0"/>
              </a:spcAft>
              <a:buClr>
                <a:srgbClr val="000000"/>
              </a:buClr>
              <a:buSzPts val="3700"/>
              <a:buFont typeface="Arial"/>
              <a:buNone/>
            </a:pPr>
            <a:r>
              <a:rPr lang="en-US" sz="3300"/>
              <a:t>Frauen in Führungspositionen</a:t>
            </a:r>
            <a:endParaRPr b="0" i="0" sz="3300" u="none" cap="none" strike="noStrike">
              <a:solidFill>
                <a:srgbClr val="000000"/>
              </a:solidFill>
              <a:latin typeface="Arial"/>
              <a:ea typeface="Arial"/>
              <a:cs typeface="Arial"/>
              <a:sym typeface="Arial"/>
            </a:endParaRPr>
          </a:p>
        </p:txBody>
      </p:sp>
      <p:sp>
        <p:nvSpPr>
          <p:cNvPr id="149" name="Google Shape;149;p4"/>
          <p:cNvSpPr txBox="1"/>
          <p:nvPr/>
        </p:nvSpPr>
        <p:spPr>
          <a:xfrm>
            <a:off x="8715997" y="4488865"/>
            <a:ext cx="4578600" cy="1824600"/>
          </a:xfrm>
          <a:prstGeom prst="rect">
            <a:avLst/>
          </a:prstGeom>
          <a:noFill/>
          <a:ln>
            <a:noFill/>
          </a:ln>
        </p:spPr>
        <p:txBody>
          <a:bodyPr anchorCtr="0" anchor="t" bIns="0" lIns="0" spcFirstLastPara="1" rIns="0" wrap="square" tIns="0">
            <a:spAutoFit/>
          </a:bodyPr>
          <a:lstStyle/>
          <a:p>
            <a:pPr indent="0" lvl="0" marL="0" marR="0" rtl="0" algn="ctr">
              <a:lnSpc>
                <a:spcPct val="129593"/>
              </a:lnSpc>
              <a:spcBef>
                <a:spcPts val="0"/>
              </a:spcBef>
              <a:spcAft>
                <a:spcPts val="0"/>
              </a:spcAft>
              <a:buClr>
                <a:srgbClr val="000000"/>
              </a:buClr>
              <a:buSzPts val="3700"/>
              <a:buFont typeface="Arial"/>
              <a:buNone/>
            </a:pPr>
            <a:r>
              <a:rPr lang="en-US" sz="3300"/>
              <a:t>Frauen im Personal von Forschung und Innovation</a:t>
            </a:r>
            <a:endParaRPr b="0" i="0" sz="3300" u="none" cap="none" strike="noStrike">
              <a:solidFill>
                <a:srgbClr val="000000"/>
              </a:solidFill>
              <a:latin typeface="Arial"/>
              <a:ea typeface="Arial"/>
              <a:cs typeface="Arial"/>
              <a:sym typeface="Arial"/>
            </a:endParaRPr>
          </a:p>
        </p:txBody>
      </p:sp>
      <p:sp>
        <p:nvSpPr>
          <p:cNvPr id="150" name="Google Shape;150;p4"/>
          <p:cNvSpPr txBox="1"/>
          <p:nvPr/>
        </p:nvSpPr>
        <p:spPr>
          <a:xfrm>
            <a:off x="689193" y="7276039"/>
            <a:ext cx="16021500" cy="1658700"/>
          </a:xfrm>
          <a:prstGeom prst="rect">
            <a:avLst/>
          </a:prstGeom>
          <a:noFill/>
          <a:ln>
            <a:noFill/>
          </a:ln>
        </p:spPr>
        <p:txBody>
          <a:bodyPr anchorCtr="0" anchor="t" bIns="0" lIns="0" spcFirstLastPara="1" rIns="0" wrap="square" tIns="0">
            <a:spAutoFit/>
          </a:bodyPr>
          <a:lstStyle/>
          <a:p>
            <a:pPr indent="0" lvl="0" marL="0" marR="0" rtl="0" algn="ctr">
              <a:lnSpc>
                <a:spcPct val="129593"/>
              </a:lnSpc>
              <a:spcBef>
                <a:spcPts val="0"/>
              </a:spcBef>
              <a:spcAft>
                <a:spcPts val="0"/>
              </a:spcAft>
              <a:buClr>
                <a:srgbClr val="000000"/>
              </a:buClr>
              <a:buSzPts val="3700"/>
              <a:buFont typeface="Arial"/>
              <a:buNone/>
            </a:pPr>
            <a:r>
              <a:rPr b="1" lang="en-US" sz="3000"/>
              <a:t>Um ein Mindestgleichgewicht zwischen den Geschlechtern (40%) bis 2050 zu erreichen, muss die Zahl der in diesem Sektor beschäftigten Frauen in der EU27 um 200 000 steigen </a:t>
            </a:r>
            <a:endParaRPr b="1" i="0" sz="3000" u="none" cap="none" strike="noStrike">
              <a:solidFill>
                <a:srgbClr val="000000"/>
              </a:solidFill>
              <a:latin typeface="Arial"/>
              <a:ea typeface="Arial"/>
              <a:cs typeface="Arial"/>
              <a:sym typeface="Arial"/>
            </a:endParaRPr>
          </a:p>
        </p:txBody>
      </p:sp>
      <p:sp>
        <p:nvSpPr>
          <p:cNvPr id="151" name="Google Shape;151;p4"/>
          <p:cNvSpPr/>
          <p:nvPr/>
        </p:nvSpPr>
        <p:spPr>
          <a:xfrm>
            <a:off x="0" y="0"/>
            <a:ext cx="1388046" cy="1388046"/>
          </a:xfrm>
          <a:custGeom>
            <a:rect b="b" l="l" r="r" t="t"/>
            <a:pathLst>
              <a:path extrusionOk="0" h="1577325" w="1577325">
                <a:moveTo>
                  <a:pt x="0" y="0"/>
                </a:moveTo>
                <a:lnTo>
                  <a:pt x="1577325" y="0"/>
                </a:lnTo>
                <a:lnTo>
                  <a:pt x="1577325" y="1577325"/>
                </a:lnTo>
                <a:lnTo>
                  <a:pt x="0" y="1577325"/>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grpSp>
        <p:nvGrpSpPr>
          <p:cNvPr id="156" name="Google Shape;156;p5"/>
          <p:cNvGrpSpPr/>
          <p:nvPr/>
        </p:nvGrpSpPr>
        <p:grpSpPr>
          <a:xfrm>
            <a:off x="1257300" y="454825"/>
            <a:ext cx="15773475" cy="2081475"/>
            <a:chOff x="0" y="-190495"/>
            <a:chExt cx="21031300" cy="2775300"/>
          </a:xfrm>
        </p:grpSpPr>
        <p:sp>
          <p:nvSpPr>
            <p:cNvPr id="157" name="Google Shape;157;p5"/>
            <p:cNvSpPr/>
            <p:nvPr/>
          </p:nvSpPr>
          <p:spPr>
            <a:xfrm>
              <a:off x="0" y="0"/>
              <a:ext cx="21031200" cy="2584725"/>
            </a:xfrm>
            <a:custGeom>
              <a:rect b="b" l="l" r="r" t="t"/>
              <a:pathLst>
                <a:path extrusionOk="0" h="2584725" w="21031200">
                  <a:moveTo>
                    <a:pt x="0" y="0"/>
                  </a:moveTo>
                  <a:lnTo>
                    <a:pt x="21031200" y="0"/>
                  </a:lnTo>
                  <a:lnTo>
                    <a:pt x="21031200" y="2584725"/>
                  </a:lnTo>
                  <a:lnTo>
                    <a:pt x="0" y="2584725"/>
                  </a:lnTo>
                  <a:close/>
                </a:path>
              </a:pathLst>
            </a:custGeom>
            <a:solidFill>
              <a:srgbClr val="000000">
                <a:alpha val="0"/>
              </a:srgbClr>
            </a:solidFill>
            <a:ln>
              <a:noFill/>
            </a:ln>
          </p:spPr>
        </p:sp>
        <p:sp>
          <p:nvSpPr>
            <p:cNvPr id="158" name="Google Shape;158;p5"/>
            <p:cNvSpPr txBox="1"/>
            <p:nvPr/>
          </p:nvSpPr>
          <p:spPr>
            <a:xfrm>
              <a:off x="589300" y="-190495"/>
              <a:ext cx="20442000" cy="2775300"/>
            </a:xfrm>
            <a:prstGeom prst="rect">
              <a:avLst/>
            </a:prstGeom>
            <a:noFill/>
            <a:ln>
              <a:noFill/>
            </a:ln>
          </p:spPr>
          <p:txBody>
            <a:bodyPr anchorCtr="0" anchor="ctr" bIns="0" lIns="0" spcFirstLastPara="1" rIns="0" wrap="square" tIns="0">
              <a:noAutofit/>
            </a:bodyPr>
            <a:lstStyle/>
            <a:p>
              <a:pPr indent="0" lvl="0" marL="0" marR="0" rtl="0" algn="l">
                <a:lnSpc>
                  <a:spcPct val="129590"/>
                </a:lnSpc>
                <a:spcBef>
                  <a:spcPts val="0"/>
                </a:spcBef>
                <a:spcAft>
                  <a:spcPts val="0"/>
                </a:spcAft>
                <a:buClr>
                  <a:srgbClr val="000000"/>
                </a:buClr>
                <a:buSzPts val="6600"/>
                <a:buFont typeface="Arial"/>
                <a:buNone/>
              </a:pPr>
              <a:r>
                <a:rPr lang="en-US" sz="6400">
                  <a:solidFill>
                    <a:srgbClr val="0E3B44"/>
                  </a:solidFill>
                </a:rPr>
                <a:t>Hauptursachen</a:t>
              </a:r>
              <a:endParaRPr b="0" i="0" sz="1200" u="none" cap="none" strike="noStrike">
                <a:solidFill>
                  <a:srgbClr val="000000"/>
                </a:solidFill>
                <a:latin typeface="Arial"/>
                <a:ea typeface="Arial"/>
                <a:cs typeface="Arial"/>
                <a:sym typeface="Arial"/>
              </a:endParaRPr>
            </a:p>
          </p:txBody>
        </p:sp>
      </p:grpSp>
      <p:grpSp>
        <p:nvGrpSpPr>
          <p:cNvPr id="159" name="Google Shape;159;p5"/>
          <p:cNvGrpSpPr/>
          <p:nvPr/>
        </p:nvGrpSpPr>
        <p:grpSpPr>
          <a:xfrm>
            <a:off x="1028700" y="2457659"/>
            <a:ext cx="12553089" cy="5326830"/>
            <a:chOff x="0" y="-104775"/>
            <a:chExt cx="16737452" cy="7102440"/>
          </a:xfrm>
        </p:grpSpPr>
        <p:sp>
          <p:nvSpPr>
            <p:cNvPr id="160" name="Google Shape;160;p5"/>
            <p:cNvSpPr/>
            <p:nvPr/>
          </p:nvSpPr>
          <p:spPr>
            <a:xfrm>
              <a:off x="0" y="0"/>
              <a:ext cx="16737451" cy="6997665"/>
            </a:xfrm>
            <a:custGeom>
              <a:rect b="b" l="l" r="r" t="t"/>
              <a:pathLst>
                <a:path extrusionOk="0" h="6997665" w="16737451">
                  <a:moveTo>
                    <a:pt x="0" y="0"/>
                  </a:moveTo>
                  <a:lnTo>
                    <a:pt x="16737451" y="0"/>
                  </a:lnTo>
                  <a:lnTo>
                    <a:pt x="16737451" y="6997665"/>
                  </a:lnTo>
                  <a:lnTo>
                    <a:pt x="0" y="6997665"/>
                  </a:lnTo>
                  <a:close/>
                </a:path>
              </a:pathLst>
            </a:custGeom>
            <a:solidFill>
              <a:srgbClr val="000000">
                <a:alpha val="0"/>
              </a:srgbClr>
            </a:solidFill>
            <a:ln>
              <a:noFill/>
            </a:ln>
          </p:spPr>
        </p:sp>
        <p:sp>
          <p:nvSpPr>
            <p:cNvPr id="161" name="Google Shape;161;p5"/>
            <p:cNvSpPr txBox="1"/>
            <p:nvPr/>
          </p:nvSpPr>
          <p:spPr>
            <a:xfrm>
              <a:off x="0" y="-104775"/>
              <a:ext cx="16737452" cy="7102440"/>
            </a:xfrm>
            <a:prstGeom prst="rect">
              <a:avLst/>
            </a:prstGeom>
            <a:noFill/>
            <a:ln>
              <a:noFill/>
            </a:ln>
          </p:spPr>
          <p:txBody>
            <a:bodyPr anchorCtr="0" anchor="t" bIns="0" lIns="0" spcFirstLastPara="1" rIns="0" wrap="square" tIns="0">
              <a:noAutofit/>
            </a:bodyPr>
            <a:lstStyle/>
            <a:p>
              <a:pPr indent="-438150" lvl="1" marL="914400" rtl="0" algn="l">
                <a:lnSpc>
                  <a:spcPct val="115000"/>
                </a:lnSpc>
                <a:spcBef>
                  <a:spcPts val="0"/>
                </a:spcBef>
                <a:spcAft>
                  <a:spcPts val="0"/>
                </a:spcAft>
                <a:buSzPts val="3300"/>
                <a:buChar char="•"/>
              </a:pPr>
              <a:r>
                <a:rPr lang="en-US" sz="3300"/>
                <a:t>Geschlechtsspezifisches Bild der Energiewirtschaft</a:t>
              </a:r>
              <a:endParaRPr sz="3300"/>
            </a:p>
            <a:p>
              <a:pPr indent="-438150" lvl="1" marL="914400" rtl="0" algn="l">
                <a:lnSpc>
                  <a:spcPct val="115000"/>
                </a:lnSpc>
                <a:spcBef>
                  <a:spcPts val="0"/>
                </a:spcBef>
                <a:spcAft>
                  <a:spcPts val="0"/>
                </a:spcAft>
                <a:buSzPts val="3300"/>
                <a:buChar char="•"/>
              </a:pPr>
              <a:r>
                <a:rPr lang="en-US" sz="3300"/>
                <a:t>Unternehmenskulturen, die Frauen diskriminieren </a:t>
              </a:r>
              <a:endParaRPr sz="3300"/>
            </a:p>
            <a:p>
              <a:pPr indent="-438150" lvl="1" marL="914400" rtl="0" algn="l">
                <a:lnSpc>
                  <a:spcPct val="115000"/>
                </a:lnSpc>
                <a:spcBef>
                  <a:spcPts val="0"/>
                </a:spcBef>
                <a:spcAft>
                  <a:spcPts val="0"/>
                </a:spcAft>
                <a:buSzPts val="3300"/>
                <a:buChar char="•"/>
              </a:pPr>
              <a:r>
                <a:rPr lang="en-US" sz="3300"/>
                <a:t>Mangelndes Angebot an weiblichen Talenten auf den Arbeitsmärkten</a:t>
              </a:r>
              <a:endParaRPr sz="3300"/>
            </a:p>
            <a:p>
              <a:pPr indent="-438150" lvl="1" marL="914400" rtl="0" algn="l">
                <a:lnSpc>
                  <a:spcPct val="115000"/>
                </a:lnSpc>
                <a:spcBef>
                  <a:spcPts val="0"/>
                </a:spcBef>
                <a:spcAft>
                  <a:spcPts val="0"/>
                </a:spcAft>
                <a:buSzPts val="3300"/>
                <a:buChar char="•"/>
              </a:pPr>
              <a:r>
                <a:rPr lang="en-US" sz="3300"/>
                <a:t>Kulturell verankerte Geschlechterrollen</a:t>
              </a:r>
              <a:endParaRPr sz="3300"/>
            </a:p>
            <a:p>
              <a:pPr indent="-438150" lvl="1" marL="914400" rtl="0" algn="l">
                <a:lnSpc>
                  <a:spcPct val="115000"/>
                </a:lnSpc>
                <a:spcBef>
                  <a:spcPts val="0"/>
                </a:spcBef>
                <a:spcAft>
                  <a:spcPts val="0"/>
                </a:spcAft>
                <a:buSzPts val="3300"/>
                <a:buChar char="•"/>
              </a:pPr>
              <a:r>
                <a:rPr lang="en-US" sz="3300"/>
                <a:t>Maskuline Kultur des Ingenieurwesens</a:t>
              </a:r>
              <a:endParaRPr sz="3300"/>
            </a:p>
            <a:p>
              <a:pPr indent="-438150" lvl="1" marL="914400" rtl="0" algn="l">
                <a:lnSpc>
                  <a:spcPct val="115000"/>
                </a:lnSpc>
                <a:spcBef>
                  <a:spcPts val="0"/>
                </a:spcBef>
                <a:spcAft>
                  <a:spcPts val="0"/>
                </a:spcAft>
                <a:buSzPts val="3300"/>
                <a:buChar char="•"/>
              </a:pPr>
              <a:r>
                <a:rPr lang="en-US" sz="3300"/>
                <a:t>Systematische Barrieren und Vorurteile, die Mädchen von MINT-Fächern abhalten</a:t>
              </a:r>
              <a:endParaRPr sz="3300"/>
            </a:p>
            <a:p>
              <a:pPr indent="0" lvl="0" marL="0" marR="0" rtl="0" algn="l">
                <a:lnSpc>
                  <a:spcPct val="100805"/>
                </a:lnSpc>
                <a:spcBef>
                  <a:spcPts val="0"/>
                </a:spcBef>
                <a:spcAft>
                  <a:spcPts val="0"/>
                </a:spcAft>
                <a:buClr>
                  <a:srgbClr val="000000"/>
                </a:buClr>
                <a:buSzPts val="3599"/>
                <a:buFont typeface="Arial"/>
                <a:buNone/>
              </a:pPr>
              <a:r>
                <a:t/>
              </a:r>
              <a:endParaRPr b="0" i="0" sz="3599" u="none" cap="none" strike="noStrike">
                <a:solidFill>
                  <a:srgbClr val="000000"/>
                </a:solidFill>
                <a:latin typeface="Arial"/>
                <a:ea typeface="Arial"/>
                <a:cs typeface="Arial"/>
                <a:sym typeface="Arial"/>
              </a:endParaRPr>
            </a:p>
          </p:txBody>
        </p:sp>
      </p:grpSp>
      <p:sp>
        <p:nvSpPr>
          <p:cNvPr descr="Blue text on a white background  Description automatically generated" id="162" name="Google Shape;162;p5"/>
          <p:cNvSpPr/>
          <p:nvPr/>
        </p:nvSpPr>
        <p:spPr>
          <a:xfrm>
            <a:off x="15291112" y="206850"/>
            <a:ext cx="2907601" cy="613982"/>
          </a:xfrm>
          <a:custGeom>
            <a:rect b="b" l="l" r="r" t="t"/>
            <a:pathLst>
              <a:path extrusionOk="0" h="818642" w="3876802">
                <a:moveTo>
                  <a:pt x="0" y="0"/>
                </a:moveTo>
                <a:lnTo>
                  <a:pt x="3876802" y="0"/>
                </a:lnTo>
                <a:lnTo>
                  <a:pt x="3876802" y="818642"/>
                </a:lnTo>
                <a:lnTo>
                  <a:pt x="0" y="818642"/>
                </a:lnTo>
                <a:lnTo>
                  <a:pt x="0" y="0"/>
                </a:lnTo>
                <a:close/>
              </a:path>
            </a:pathLst>
          </a:custGeom>
          <a:blipFill rotWithShape="1">
            <a:blip r:embed="rId3">
              <a:alphaModFix/>
            </a:blip>
            <a:stretch>
              <a:fillRect b="2" l="-173" r="-171" t="0"/>
            </a:stretch>
          </a:blipFill>
          <a:ln>
            <a:noFill/>
          </a:ln>
        </p:spPr>
      </p:sp>
      <p:grpSp>
        <p:nvGrpSpPr>
          <p:cNvPr id="163" name="Google Shape;163;p5"/>
          <p:cNvGrpSpPr/>
          <p:nvPr/>
        </p:nvGrpSpPr>
        <p:grpSpPr>
          <a:xfrm>
            <a:off x="14482151" y="9471535"/>
            <a:ext cx="2285279" cy="626186"/>
            <a:chOff x="0" y="-114300"/>
            <a:chExt cx="3733800" cy="1023092"/>
          </a:xfrm>
        </p:grpSpPr>
        <p:sp>
          <p:nvSpPr>
            <p:cNvPr id="164" name="Google Shape;164;p5"/>
            <p:cNvSpPr/>
            <p:nvPr/>
          </p:nvSpPr>
          <p:spPr>
            <a:xfrm>
              <a:off x="0" y="0"/>
              <a:ext cx="3733800" cy="908792"/>
            </a:xfrm>
            <a:custGeom>
              <a:rect b="b" l="l" r="r" t="t"/>
              <a:pathLst>
                <a:path extrusionOk="0" h="908792" w="3733800">
                  <a:moveTo>
                    <a:pt x="0" y="0"/>
                  </a:moveTo>
                  <a:lnTo>
                    <a:pt x="3733800" y="0"/>
                  </a:lnTo>
                  <a:lnTo>
                    <a:pt x="3733800" y="908792"/>
                  </a:lnTo>
                  <a:lnTo>
                    <a:pt x="0" y="908792"/>
                  </a:lnTo>
                  <a:close/>
                </a:path>
              </a:pathLst>
            </a:custGeom>
            <a:solidFill>
              <a:srgbClr val="000000">
                <a:alpha val="0"/>
              </a:srgbClr>
            </a:solidFill>
            <a:ln>
              <a:noFill/>
            </a:ln>
          </p:spPr>
        </p:sp>
        <p:sp>
          <p:nvSpPr>
            <p:cNvPr id="165" name="Google Shape;165;p5"/>
            <p:cNvSpPr txBox="1"/>
            <p:nvPr/>
          </p:nvSpPr>
          <p:spPr>
            <a:xfrm>
              <a:off x="0" y="-114300"/>
              <a:ext cx="3733800" cy="1023092"/>
            </a:xfrm>
            <a:prstGeom prst="rect">
              <a:avLst/>
            </a:prstGeom>
            <a:noFill/>
            <a:ln>
              <a:noFill/>
            </a:ln>
          </p:spPr>
          <p:txBody>
            <a:bodyPr anchorCtr="0" anchor="t" bIns="0" lIns="0" spcFirstLastPara="1" rIns="0" wrap="square" tIns="0">
              <a:noAutofit/>
            </a:bodyPr>
            <a:lstStyle/>
            <a:p>
              <a:pPr indent="0" lvl="0" marL="0" marR="0" rtl="0" algn="l">
                <a:lnSpc>
                  <a:spcPct val="165500"/>
                </a:lnSpc>
                <a:spcBef>
                  <a:spcPts val="0"/>
                </a:spcBef>
                <a:spcAft>
                  <a:spcPts val="0"/>
                </a:spcAft>
                <a:buClr>
                  <a:srgbClr val="000000"/>
                </a:buClr>
                <a:buSzPts val="1800"/>
                <a:buFont typeface="Arial"/>
                <a:buNone/>
              </a:pPr>
              <a:r>
                <a:rPr i="1" lang="en-US" sz="1800"/>
                <a:t>Quellen</a:t>
              </a:r>
              <a:r>
                <a:rPr b="0" i="1" lang="en-US" sz="1800" u="none" cap="none" strike="noStrike">
                  <a:solidFill>
                    <a:srgbClr val="000000"/>
                  </a:solidFill>
                  <a:latin typeface="Arial"/>
                  <a:ea typeface="Arial"/>
                  <a:cs typeface="Arial"/>
                  <a:sym typeface="Arial"/>
                </a:rPr>
                <a:t>: 4</a:t>
              </a:r>
              <a:endParaRPr b="0" i="0" sz="1400" u="none" cap="none" strike="noStrike">
                <a:solidFill>
                  <a:srgbClr val="000000"/>
                </a:solidFill>
                <a:latin typeface="Arial"/>
                <a:ea typeface="Arial"/>
                <a:cs typeface="Arial"/>
                <a:sym typeface="Arial"/>
              </a:endParaRPr>
            </a:p>
          </p:txBody>
        </p:sp>
      </p:grpSp>
      <p:sp>
        <p:nvSpPr>
          <p:cNvPr id="166" name="Google Shape;166;p5"/>
          <p:cNvSpPr/>
          <p:nvPr/>
        </p:nvSpPr>
        <p:spPr>
          <a:xfrm rot="103101">
            <a:off x="7496422" y="8268195"/>
            <a:ext cx="5801334" cy="464107"/>
          </a:xfrm>
          <a:custGeom>
            <a:rect b="b" l="l" r="r" t="t"/>
            <a:pathLst>
              <a:path extrusionOk="0" h="463898" w="5798725">
                <a:moveTo>
                  <a:pt x="0" y="0"/>
                </a:moveTo>
                <a:lnTo>
                  <a:pt x="5798725" y="0"/>
                </a:lnTo>
                <a:lnTo>
                  <a:pt x="5798725" y="463898"/>
                </a:lnTo>
                <a:lnTo>
                  <a:pt x="0" y="463898"/>
                </a:lnTo>
                <a:lnTo>
                  <a:pt x="0" y="0"/>
                </a:lnTo>
                <a:close/>
              </a:path>
            </a:pathLst>
          </a:custGeom>
          <a:blipFill rotWithShape="1">
            <a:blip r:embed="rId4">
              <a:alphaModFix amt="84000"/>
            </a:blip>
            <a:stretch>
              <a:fillRect b="0" l="0" r="0" t="0"/>
            </a:stretch>
          </a:blipFill>
          <a:ln>
            <a:noFill/>
          </a:ln>
        </p:spPr>
      </p:sp>
      <p:sp>
        <p:nvSpPr>
          <p:cNvPr id="167" name="Google Shape;167;p5"/>
          <p:cNvSpPr txBox="1"/>
          <p:nvPr/>
        </p:nvSpPr>
        <p:spPr>
          <a:xfrm>
            <a:off x="1409700" y="7185679"/>
            <a:ext cx="14438700" cy="1935000"/>
          </a:xfrm>
          <a:prstGeom prst="rect">
            <a:avLst/>
          </a:prstGeom>
          <a:noFill/>
          <a:ln>
            <a:noFill/>
          </a:ln>
        </p:spPr>
        <p:txBody>
          <a:bodyPr anchorCtr="0" anchor="t" bIns="0" lIns="0" spcFirstLastPara="1" rIns="0" wrap="square" tIns="0">
            <a:spAutoFit/>
          </a:bodyPr>
          <a:lstStyle/>
          <a:p>
            <a:pPr indent="0" lvl="0" marL="0" marR="0" rtl="0" algn="l">
              <a:lnSpc>
                <a:spcPct val="129589"/>
              </a:lnSpc>
              <a:spcBef>
                <a:spcPts val="0"/>
              </a:spcBef>
              <a:spcAft>
                <a:spcPts val="0"/>
              </a:spcAft>
              <a:buClr>
                <a:srgbClr val="000000"/>
              </a:buClr>
              <a:buSzPts val="3900"/>
              <a:buFont typeface="Arial"/>
              <a:buNone/>
            </a:pPr>
            <a:r>
              <a:rPr b="1" lang="en-US" sz="3500"/>
              <a:t>Die Umstellung von fossilen auf grüne Energiequellen und die damit verbundenen Infrastrukturen werden nicht automatisch zu einem höheren Anteil von Frauen im Energiesektor führen</a:t>
            </a:r>
            <a:endParaRPr b="0" i="0" sz="3500" u="none" cap="none" strike="noStrike">
              <a:solidFill>
                <a:srgbClr val="000000"/>
              </a:solidFill>
              <a:latin typeface="Arial"/>
              <a:ea typeface="Arial"/>
              <a:cs typeface="Arial"/>
              <a:sym typeface="Arial"/>
            </a:endParaRPr>
          </a:p>
        </p:txBody>
      </p:sp>
      <p:sp>
        <p:nvSpPr>
          <p:cNvPr id="168" name="Google Shape;168;p5"/>
          <p:cNvSpPr/>
          <p:nvPr/>
        </p:nvSpPr>
        <p:spPr>
          <a:xfrm>
            <a:off x="0" y="0"/>
            <a:ext cx="1388046" cy="1388046"/>
          </a:xfrm>
          <a:custGeom>
            <a:rect b="b" l="l" r="r" t="t"/>
            <a:pathLst>
              <a:path extrusionOk="0" h="1577325" w="1577325">
                <a:moveTo>
                  <a:pt x="0" y="0"/>
                </a:moveTo>
                <a:lnTo>
                  <a:pt x="1577325" y="0"/>
                </a:lnTo>
                <a:lnTo>
                  <a:pt x="1577325" y="1577325"/>
                </a:lnTo>
                <a:lnTo>
                  <a:pt x="0" y="1577325"/>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grpSp>
        <p:nvGrpSpPr>
          <p:cNvPr id="173" name="Google Shape;173;p6"/>
          <p:cNvGrpSpPr/>
          <p:nvPr/>
        </p:nvGrpSpPr>
        <p:grpSpPr>
          <a:xfrm>
            <a:off x="1257300" y="454821"/>
            <a:ext cx="15773400" cy="2081419"/>
            <a:chOff x="0" y="-190500"/>
            <a:chExt cx="21031200" cy="2775225"/>
          </a:xfrm>
        </p:grpSpPr>
        <p:sp>
          <p:nvSpPr>
            <p:cNvPr id="174" name="Google Shape;174;p6"/>
            <p:cNvSpPr/>
            <p:nvPr/>
          </p:nvSpPr>
          <p:spPr>
            <a:xfrm>
              <a:off x="0" y="0"/>
              <a:ext cx="21031200" cy="2584725"/>
            </a:xfrm>
            <a:custGeom>
              <a:rect b="b" l="l" r="r" t="t"/>
              <a:pathLst>
                <a:path extrusionOk="0" h="2584725" w="21031200">
                  <a:moveTo>
                    <a:pt x="0" y="0"/>
                  </a:moveTo>
                  <a:lnTo>
                    <a:pt x="21031200" y="0"/>
                  </a:lnTo>
                  <a:lnTo>
                    <a:pt x="21031200" y="2584725"/>
                  </a:lnTo>
                  <a:lnTo>
                    <a:pt x="0" y="2584725"/>
                  </a:lnTo>
                  <a:close/>
                </a:path>
              </a:pathLst>
            </a:custGeom>
            <a:solidFill>
              <a:srgbClr val="000000">
                <a:alpha val="0"/>
              </a:srgbClr>
            </a:solidFill>
            <a:ln>
              <a:noFill/>
            </a:ln>
          </p:spPr>
        </p:sp>
        <p:sp>
          <p:nvSpPr>
            <p:cNvPr id="175" name="Google Shape;175;p6"/>
            <p:cNvSpPr txBox="1"/>
            <p:nvPr/>
          </p:nvSpPr>
          <p:spPr>
            <a:xfrm>
              <a:off x="0" y="-190500"/>
              <a:ext cx="21031200" cy="2775225"/>
            </a:xfrm>
            <a:prstGeom prst="rect">
              <a:avLst/>
            </a:prstGeom>
            <a:noFill/>
            <a:ln>
              <a:noFill/>
            </a:ln>
          </p:spPr>
          <p:txBody>
            <a:bodyPr anchorCtr="0" anchor="ctr" bIns="0" lIns="0" spcFirstLastPara="1" rIns="0" wrap="square" tIns="0">
              <a:noAutofit/>
            </a:bodyPr>
            <a:lstStyle/>
            <a:p>
              <a:pPr indent="0" lvl="0" marL="0" marR="0" rtl="0" algn="l">
                <a:lnSpc>
                  <a:spcPct val="129590"/>
                </a:lnSpc>
                <a:spcBef>
                  <a:spcPts val="0"/>
                </a:spcBef>
                <a:spcAft>
                  <a:spcPts val="0"/>
                </a:spcAft>
                <a:buClr>
                  <a:srgbClr val="000000"/>
                </a:buClr>
                <a:buSzPts val="6600"/>
                <a:buFont typeface="Arial"/>
                <a:buNone/>
              </a:pPr>
              <a:r>
                <a:rPr lang="en-US" sz="6600">
                  <a:solidFill>
                    <a:srgbClr val="0E3B44"/>
                  </a:solidFill>
                </a:rPr>
                <a:t>Quellen</a:t>
              </a:r>
              <a:endParaRPr b="0" i="0" sz="1400" u="none" cap="none" strike="noStrike">
                <a:solidFill>
                  <a:srgbClr val="000000"/>
                </a:solidFill>
                <a:latin typeface="Arial"/>
                <a:ea typeface="Arial"/>
                <a:cs typeface="Arial"/>
                <a:sym typeface="Arial"/>
              </a:endParaRPr>
            </a:p>
          </p:txBody>
        </p:sp>
      </p:grpSp>
      <p:grpSp>
        <p:nvGrpSpPr>
          <p:cNvPr id="176" name="Google Shape;176;p6"/>
          <p:cNvGrpSpPr/>
          <p:nvPr/>
        </p:nvGrpSpPr>
        <p:grpSpPr>
          <a:xfrm>
            <a:off x="2157700" y="2243150"/>
            <a:ext cx="15310574" cy="6641100"/>
            <a:chOff x="0" y="-114300"/>
            <a:chExt cx="20414099" cy="8854800"/>
          </a:xfrm>
        </p:grpSpPr>
        <p:sp>
          <p:nvSpPr>
            <p:cNvPr id="177" name="Google Shape;177;p6"/>
            <p:cNvSpPr/>
            <p:nvPr/>
          </p:nvSpPr>
          <p:spPr>
            <a:xfrm>
              <a:off x="0" y="0"/>
              <a:ext cx="20414098" cy="8740500"/>
            </a:xfrm>
            <a:custGeom>
              <a:rect b="b" l="l" r="r" t="t"/>
              <a:pathLst>
                <a:path extrusionOk="0" h="8740500" w="20414098">
                  <a:moveTo>
                    <a:pt x="0" y="0"/>
                  </a:moveTo>
                  <a:lnTo>
                    <a:pt x="20414098" y="0"/>
                  </a:lnTo>
                  <a:lnTo>
                    <a:pt x="20414098" y="8740500"/>
                  </a:lnTo>
                  <a:lnTo>
                    <a:pt x="0" y="8740500"/>
                  </a:lnTo>
                  <a:close/>
                </a:path>
              </a:pathLst>
            </a:custGeom>
            <a:solidFill>
              <a:srgbClr val="000000">
                <a:alpha val="0"/>
              </a:srgbClr>
            </a:solidFill>
            <a:ln>
              <a:noFill/>
            </a:ln>
          </p:spPr>
        </p:sp>
        <p:sp>
          <p:nvSpPr>
            <p:cNvPr id="178" name="Google Shape;178;p6"/>
            <p:cNvSpPr txBox="1"/>
            <p:nvPr/>
          </p:nvSpPr>
          <p:spPr>
            <a:xfrm>
              <a:off x="0" y="-114300"/>
              <a:ext cx="20414099" cy="8854800"/>
            </a:xfrm>
            <a:prstGeom prst="rect">
              <a:avLst/>
            </a:prstGeom>
            <a:noFill/>
            <a:ln>
              <a:noFill/>
            </a:ln>
          </p:spPr>
          <p:txBody>
            <a:bodyPr anchorCtr="0" anchor="t" bIns="0" lIns="0" spcFirstLastPara="1" rIns="0" wrap="square" tIns="0">
              <a:noAutofit/>
            </a:bodyPr>
            <a:lstStyle/>
            <a:p>
              <a:pPr indent="-297614" lvl="1" marL="595230" marR="0" rtl="0" algn="l">
                <a:lnSpc>
                  <a:spcPct val="144049"/>
                </a:lnSpc>
                <a:spcBef>
                  <a:spcPts val="0"/>
                </a:spcBef>
                <a:spcAft>
                  <a:spcPts val="0"/>
                </a:spcAft>
                <a:buClr>
                  <a:srgbClr val="0B5394"/>
                </a:buClr>
                <a:buSzPts val="2756"/>
                <a:buFont typeface="Arial"/>
                <a:buAutoNum type="arabicPeriod"/>
              </a:pPr>
              <a:r>
                <a:rPr b="0" i="0" lang="en-US" sz="2756" u="sng" cap="none" strike="noStrike">
                  <a:solidFill>
                    <a:srgbClr val="0B5394"/>
                  </a:solidFill>
                  <a:latin typeface="Arial"/>
                  <a:ea typeface="Arial"/>
                  <a:cs typeface="Arial"/>
                  <a:sym typeface="Arial"/>
                </a:rPr>
                <a:t>https://www.iea.org/spotlights/understanding-gender-gaps-in-the-energy-sector</a:t>
              </a:r>
              <a:endParaRPr b="0" i="0" sz="1400" u="none" cap="none" strike="noStrike">
                <a:solidFill>
                  <a:srgbClr val="000000"/>
                </a:solidFill>
                <a:latin typeface="Arial"/>
                <a:ea typeface="Arial"/>
                <a:cs typeface="Arial"/>
                <a:sym typeface="Arial"/>
              </a:endParaRPr>
            </a:p>
            <a:p>
              <a:pPr indent="-297614" lvl="1" marL="595230" marR="0" rtl="0" algn="l">
                <a:lnSpc>
                  <a:spcPct val="144049"/>
                </a:lnSpc>
                <a:spcBef>
                  <a:spcPts val="0"/>
                </a:spcBef>
                <a:spcAft>
                  <a:spcPts val="0"/>
                </a:spcAft>
                <a:buClr>
                  <a:srgbClr val="0B5394"/>
                </a:buClr>
                <a:buSzPts val="2756"/>
                <a:buFont typeface="Arial"/>
                <a:buAutoNum type="arabicPeriod"/>
              </a:pPr>
              <a:r>
                <a:rPr b="0" i="0" lang="en-US" sz="2756" u="sng" cap="none" strike="noStrike">
                  <a:solidFill>
                    <a:srgbClr val="0B5394"/>
                  </a:solidFill>
                  <a:latin typeface="Arial"/>
                  <a:ea typeface="Arial"/>
                  <a:cs typeface="Arial"/>
                  <a:sym typeface="Arial"/>
                </a:rPr>
                <a:t>https://www.iea.org/topics/energy-and-gender</a:t>
              </a:r>
              <a:endParaRPr b="0" i="0" sz="1400" u="none" cap="none" strike="noStrike">
                <a:solidFill>
                  <a:srgbClr val="000000"/>
                </a:solidFill>
                <a:latin typeface="Arial"/>
                <a:ea typeface="Arial"/>
                <a:cs typeface="Arial"/>
                <a:sym typeface="Arial"/>
              </a:endParaRPr>
            </a:p>
            <a:p>
              <a:pPr indent="-297616" lvl="1" marL="595231" marR="0" rtl="0" algn="l">
                <a:lnSpc>
                  <a:spcPct val="144049"/>
                </a:lnSpc>
                <a:spcBef>
                  <a:spcPts val="0"/>
                </a:spcBef>
                <a:spcAft>
                  <a:spcPts val="0"/>
                </a:spcAft>
                <a:buClr>
                  <a:srgbClr val="0B5394"/>
                </a:buClr>
                <a:buSzPts val="2756"/>
                <a:buFont typeface="Arial"/>
                <a:buAutoNum type="arabicPeriod"/>
              </a:pPr>
              <a:r>
                <a:rPr b="0" i="0" lang="en-US" sz="2756" u="sng" cap="none" strike="noStrike">
                  <a:solidFill>
                    <a:srgbClr val="0B5394"/>
                  </a:solidFill>
                  <a:latin typeface="Arial"/>
                  <a:ea typeface="Arial"/>
                  <a:cs typeface="Arial"/>
                  <a:sym typeface="Arial"/>
                </a:rPr>
                <a:t>https://www.weforum.org/stories/2022/11/gender-gap-energy-sector/</a:t>
              </a:r>
              <a:endParaRPr b="0" i="0" sz="1400" u="none" cap="none" strike="noStrike">
                <a:solidFill>
                  <a:srgbClr val="000000"/>
                </a:solidFill>
                <a:latin typeface="Arial"/>
                <a:ea typeface="Arial"/>
                <a:cs typeface="Arial"/>
                <a:sym typeface="Arial"/>
              </a:endParaRPr>
            </a:p>
            <a:p>
              <a:pPr indent="-297616" lvl="1" marL="595231" marR="0" rtl="0" algn="l">
                <a:lnSpc>
                  <a:spcPct val="144049"/>
                </a:lnSpc>
                <a:spcBef>
                  <a:spcPts val="0"/>
                </a:spcBef>
                <a:spcAft>
                  <a:spcPts val="0"/>
                </a:spcAft>
                <a:buClr>
                  <a:srgbClr val="0B5394"/>
                </a:buClr>
                <a:buSzPts val="2756"/>
                <a:buFont typeface="Arial"/>
                <a:buAutoNum type="arabicPeriod"/>
              </a:pPr>
              <a:r>
                <a:rPr b="0" i="0" lang="en-US" sz="2756" u="sng" cap="none" strike="noStrike">
                  <a:solidFill>
                    <a:srgbClr val="0B5394"/>
                  </a:solidFill>
                  <a:latin typeface="Arial"/>
                  <a:ea typeface="Arial"/>
                  <a:cs typeface="Arial"/>
                  <a:sym typeface="Arial"/>
                </a:rPr>
                <a:t>https://www.equality-energytransitions.org/unveiling-the-gender-gap-in-the-energy-sector-new-insights/</a:t>
              </a:r>
              <a:endParaRPr b="0" i="0" sz="1400" u="none" cap="none" strike="noStrike">
                <a:solidFill>
                  <a:srgbClr val="000000"/>
                </a:solidFill>
                <a:latin typeface="Arial"/>
                <a:ea typeface="Arial"/>
                <a:cs typeface="Arial"/>
                <a:sym typeface="Arial"/>
              </a:endParaRPr>
            </a:p>
            <a:p>
              <a:pPr indent="0" lvl="0" marL="0" marR="0" rtl="0" algn="l">
                <a:lnSpc>
                  <a:spcPct val="144049"/>
                </a:lnSpc>
                <a:spcBef>
                  <a:spcPts val="0"/>
                </a:spcBef>
                <a:spcAft>
                  <a:spcPts val="0"/>
                </a:spcAft>
                <a:buClr>
                  <a:srgbClr val="000000"/>
                </a:buClr>
                <a:buSzPts val="2756"/>
                <a:buFont typeface="Arial"/>
                <a:buNone/>
              </a:pPr>
              <a:r>
                <a:t/>
              </a:r>
              <a:endParaRPr b="0" i="0" sz="2756" u="sng" cap="none" strike="noStrike">
                <a:solidFill>
                  <a:srgbClr val="0B5394"/>
                </a:solidFill>
                <a:latin typeface="Arial"/>
                <a:ea typeface="Arial"/>
                <a:cs typeface="Arial"/>
                <a:sym typeface="Arial"/>
              </a:endParaRPr>
            </a:p>
          </p:txBody>
        </p:sp>
      </p:grpSp>
      <p:sp>
        <p:nvSpPr>
          <p:cNvPr id="179" name="Google Shape;179;p6"/>
          <p:cNvSpPr/>
          <p:nvPr/>
        </p:nvSpPr>
        <p:spPr>
          <a:xfrm>
            <a:off x="1248000" y="2140288"/>
            <a:ext cx="985933" cy="985933"/>
          </a:xfrm>
          <a:custGeom>
            <a:rect b="b" l="l" r="r" t="t"/>
            <a:pathLst>
              <a:path extrusionOk="0" h="1314577" w="1314577">
                <a:moveTo>
                  <a:pt x="0" y="0"/>
                </a:moveTo>
                <a:lnTo>
                  <a:pt x="1314577" y="0"/>
                </a:lnTo>
                <a:lnTo>
                  <a:pt x="1314577" y="1314577"/>
                </a:lnTo>
                <a:lnTo>
                  <a:pt x="0" y="1314577"/>
                </a:lnTo>
                <a:lnTo>
                  <a:pt x="0" y="0"/>
                </a:lnTo>
                <a:close/>
              </a:path>
            </a:pathLst>
          </a:custGeom>
          <a:blipFill rotWithShape="1">
            <a:blip r:embed="rId3">
              <a:alphaModFix/>
            </a:blip>
            <a:stretch>
              <a:fillRect b="0" l="0" r="0" t="0"/>
            </a:stretch>
          </a:blipFill>
          <a:ln>
            <a:noFill/>
          </a:ln>
        </p:spPr>
      </p:sp>
      <p:sp>
        <p:nvSpPr>
          <p:cNvPr descr="Blue text on a white background  Description automatically generated" id="180" name="Google Shape;180;p6"/>
          <p:cNvSpPr/>
          <p:nvPr/>
        </p:nvSpPr>
        <p:spPr>
          <a:xfrm>
            <a:off x="15291112" y="206850"/>
            <a:ext cx="2907601" cy="613982"/>
          </a:xfrm>
          <a:custGeom>
            <a:rect b="b" l="l" r="r" t="t"/>
            <a:pathLst>
              <a:path extrusionOk="0" h="818642" w="3876802">
                <a:moveTo>
                  <a:pt x="0" y="0"/>
                </a:moveTo>
                <a:lnTo>
                  <a:pt x="3876802" y="0"/>
                </a:lnTo>
                <a:lnTo>
                  <a:pt x="3876802" y="818642"/>
                </a:lnTo>
                <a:lnTo>
                  <a:pt x="0" y="818642"/>
                </a:lnTo>
                <a:lnTo>
                  <a:pt x="0" y="0"/>
                </a:lnTo>
                <a:close/>
              </a:path>
            </a:pathLst>
          </a:custGeom>
          <a:blipFill rotWithShape="1">
            <a:blip r:embed="rId4">
              <a:alphaModFix/>
            </a:blip>
            <a:stretch>
              <a:fillRect b="2" l="-173" r="-171" t="0"/>
            </a:stretch>
          </a:blipFill>
          <a:ln>
            <a:noFill/>
          </a:ln>
        </p:spPr>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grpSp>
        <p:nvGrpSpPr>
          <p:cNvPr id="185" name="Google Shape;185;p7"/>
          <p:cNvGrpSpPr/>
          <p:nvPr/>
        </p:nvGrpSpPr>
        <p:grpSpPr>
          <a:xfrm>
            <a:off x="6314875" y="7558025"/>
            <a:ext cx="10741725" cy="1055475"/>
            <a:chOff x="0" y="-76200"/>
            <a:chExt cx="14322300" cy="1407300"/>
          </a:xfrm>
        </p:grpSpPr>
        <p:sp>
          <p:nvSpPr>
            <p:cNvPr id="186" name="Google Shape;186;p7"/>
            <p:cNvSpPr/>
            <p:nvPr/>
          </p:nvSpPr>
          <p:spPr>
            <a:xfrm>
              <a:off x="0" y="0"/>
              <a:ext cx="14322299" cy="1331100"/>
            </a:xfrm>
            <a:custGeom>
              <a:rect b="b" l="l" r="r" t="t"/>
              <a:pathLst>
                <a:path extrusionOk="0" h="1331100" w="14322299">
                  <a:moveTo>
                    <a:pt x="0" y="0"/>
                  </a:moveTo>
                  <a:lnTo>
                    <a:pt x="14322299" y="0"/>
                  </a:lnTo>
                  <a:lnTo>
                    <a:pt x="14322299" y="1331100"/>
                  </a:lnTo>
                  <a:lnTo>
                    <a:pt x="0" y="1331100"/>
                  </a:lnTo>
                  <a:close/>
                </a:path>
              </a:pathLst>
            </a:custGeom>
            <a:solidFill>
              <a:srgbClr val="000000">
                <a:alpha val="0"/>
              </a:srgbClr>
            </a:solidFill>
            <a:ln>
              <a:noFill/>
            </a:ln>
          </p:spPr>
        </p:sp>
        <p:sp>
          <p:nvSpPr>
            <p:cNvPr id="187" name="Google Shape;187;p7"/>
            <p:cNvSpPr txBox="1"/>
            <p:nvPr/>
          </p:nvSpPr>
          <p:spPr>
            <a:xfrm>
              <a:off x="0" y="-76200"/>
              <a:ext cx="14322300" cy="1407300"/>
            </a:xfrm>
            <a:prstGeom prst="rect">
              <a:avLst/>
            </a:prstGeom>
            <a:noFill/>
            <a:ln>
              <a:noFill/>
            </a:ln>
          </p:spPr>
          <p:txBody>
            <a:bodyPr anchorCtr="0" anchor="t" bIns="0" lIns="0" spcFirstLastPara="1" rIns="0" wrap="square" tIns="0">
              <a:noAutofit/>
            </a:bodyPr>
            <a:lstStyle/>
            <a:p>
              <a:pPr indent="0" lvl="0" marL="0" marR="0" rtl="0" algn="just">
                <a:lnSpc>
                  <a:spcPct val="144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b="0" i="0" sz="1400" u="none" cap="none" strike="noStrike">
                <a:solidFill>
                  <a:srgbClr val="000000"/>
                </a:solidFill>
                <a:latin typeface="Arial"/>
                <a:ea typeface="Arial"/>
                <a:cs typeface="Arial"/>
                <a:sym typeface="Arial"/>
              </a:endParaRPr>
            </a:p>
          </p:txBody>
        </p:sp>
      </p:grpSp>
      <p:sp>
        <p:nvSpPr>
          <p:cNvPr descr="Blue text on a white background  Description automatically generated" id="188" name="Google Shape;188;p7"/>
          <p:cNvSpPr/>
          <p:nvPr/>
        </p:nvSpPr>
        <p:spPr>
          <a:xfrm>
            <a:off x="1032459" y="7543239"/>
            <a:ext cx="5092065" cy="1060704"/>
          </a:xfrm>
          <a:custGeom>
            <a:rect b="b" l="l" r="r" t="t"/>
            <a:pathLst>
              <a:path extrusionOk="0" h="1414272" w="6789420">
                <a:moveTo>
                  <a:pt x="0" y="0"/>
                </a:moveTo>
                <a:lnTo>
                  <a:pt x="6789420" y="0"/>
                </a:lnTo>
                <a:lnTo>
                  <a:pt x="6789420" y="1414272"/>
                </a:lnTo>
                <a:lnTo>
                  <a:pt x="0" y="1414272"/>
                </a:lnTo>
                <a:lnTo>
                  <a:pt x="0" y="0"/>
                </a:lnTo>
                <a:close/>
              </a:path>
            </a:pathLst>
          </a:custGeom>
          <a:blipFill rotWithShape="1">
            <a:blip r:embed="rId3">
              <a:alphaModFix/>
            </a:blip>
            <a:stretch>
              <a:fillRect b="-504" l="0" r="0" t="-503"/>
            </a:stretch>
          </a:blipFill>
          <a:ln>
            <a:noFill/>
          </a:ln>
        </p:spPr>
      </p:sp>
      <p:sp>
        <p:nvSpPr>
          <p:cNvPr id="189" name="Google Shape;189;p7"/>
          <p:cNvSpPr/>
          <p:nvPr/>
        </p:nvSpPr>
        <p:spPr>
          <a:xfrm>
            <a:off x="12813930" y="8806448"/>
            <a:ext cx="920401" cy="920401"/>
          </a:xfrm>
          <a:custGeom>
            <a:rect b="b" l="l" r="r" t="t"/>
            <a:pathLst>
              <a:path extrusionOk="0" h="1227201" w="1227201">
                <a:moveTo>
                  <a:pt x="0" y="0"/>
                </a:moveTo>
                <a:lnTo>
                  <a:pt x="1227201" y="0"/>
                </a:lnTo>
                <a:lnTo>
                  <a:pt x="1227201" y="1227201"/>
                </a:lnTo>
                <a:lnTo>
                  <a:pt x="0" y="1227201"/>
                </a:lnTo>
                <a:lnTo>
                  <a:pt x="0" y="0"/>
                </a:lnTo>
                <a:close/>
              </a:path>
            </a:pathLst>
          </a:custGeom>
          <a:blipFill rotWithShape="1">
            <a:blip r:embed="rId4">
              <a:alphaModFix/>
            </a:blip>
            <a:stretch>
              <a:fillRect b="2" l="0" r="2" t="0"/>
            </a:stretch>
          </a:blipFill>
          <a:ln>
            <a:noFill/>
          </a:ln>
        </p:spPr>
      </p:sp>
      <p:sp>
        <p:nvSpPr>
          <p:cNvPr id="190" name="Google Shape;190;p7"/>
          <p:cNvSpPr/>
          <p:nvPr/>
        </p:nvSpPr>
        <p:spPr>
          <a:xfrm>
            <a:off x="12813930" y="8806448"/>
            <a:ext cx="920401" cy="920401"/>
          </a:xfrm>
          <a:custGeom>
            <a:rect b="b" l="l" r="r" t="t"/>
            <a:pathLst>
              <a:path extrusionOk="0" h="1227201" w="1227201">
                <a:moveTo>
                  <a:pt x="0" y="0"/>
                </a:moveTo>
                <a:lnTo>
                  <a:pt x="1227201" y="0"/>
                </a:lnTo>
                <a:lnTo>
                  <a:pt x="1227201" y="1227201"/>
                </a:lnTo>
                <a:lnTo>
                  <a:pt x="0" y="1227201"/>
                </a:lnTo>
                <a:lnTo>
                  <a:pt x="0" y="0"/>
                </a:lnTo>
                <a:close/>
              </a:path>
            </a:pathLst>
          </a:custGeom>
          <a:blipFill rotWithShape="1">
            <a:blip r:embed="rId4">
              <a:alphaModFix/>
            </a:blip>
            <a:stretch>
              <a:fillRect b="2" l="0" r="2" t="0"/>
            </a:stretch>
          </a:blipFill>
          <a:ln>
            <a:noFill/>
          </a:ln>
        </p:spPr>
      </p:sp>
      <p:sp>
        <p:nvSpPr>
          <p:cNvPr descr="Immagine che contiene Carattere, testo, Elementi grafici, grafica  Descrizione generata automaticamente" id="191" name="Google Shape;191;p7"/>
          <p:cNvSpPr/>
          <p:nvPr/>
        </p:nvSpPr>
        <p:spPr>
          <a:xfrm>
            <a:off x="11079711" y="9006354"/>
            <a:ext cx="1392555" cy="554355"/>
          </a:xfrm>
          <a:custGeom>
            <a:rect b="b" l="l" r="r" t="t"/>
            <a:pathLst>
              <a:path extrusionOk="0" h="739140" w="1856740">
                <a:moveTo>
                  <a:pt x="0" y="0"/>
                </a:moveTo>
                <a:lnTo>
                  <a:pt x="1856740" y="0"/>
                </a:lnTo>
                <a:lnTo>
                  <a:pt x="1856740" y="739140"/>
                </a:lnTo>
                <a:lnTo>
                  <a:pt x="0" y="739140"/>
                </a:lnTo>
                <a:lnTo>
                  <a:pt x="0" y="0"/>
                </a:lnTo>
                <a:close/>
              </a:path>
            </a:pathLst>
          </a:custGeom>
          <a:blipFill rotWithShape="1">
            <a:blip r:embed="rId5">
              <a:alphaModFix/>
            </a:blip>
            <a:stretch>
              <a:fillRect b="-238" l="0" r="0" t="-237"/>
            </a:stretch>
          </a:blipFill>
          <a:ln>
            <a:noFill/>
          </a:ln>
        </p:spPr>
      </p:sp>
      <p:sp>
        <p:nvSpPr>
          <p:cNvPr descr="Immagine che contiene clipart, Elementi grafici, disegno, illustrazione  Descrizione generata automaticamente" id="192" name="Google Shape;192;p7"/>
          <p:cNvSpPr/>
          <p:nvPr/>
        </p:nvSpPr>
        <p:spPr>
          <a:xfrm>
            <a:off x="9931455" y="8806448"/>
            <a:ext cx="697230" cy="825817"/>
          </a:xfrm>
          <a:custGeom>
            <a:rect b="b" l="l" r="r" t="t"/>
            <a:pathLst>
              <a:path extrusionOk="0" h="1101090" w="929640">
                <a:moveTo>
                  <a:pt x="0" y="0"/>
                </a:moveTo>
                <a:lnTo>
                  <a:pt x="929640" y="0"/>
                </a:lnTo>
                <a:lnTo>
                  <a:pt x="929640" y="1101090"/>
                </a:lnTo>
                <a:lnTo>
                  <a:pt x="0" y="1101090"/>
                </a:lnTo>
                <a:lnTo>
                  <a:pt x="0" y="0"/>
                </a:lnTo>
                <a:close/>
              </a:path>
            </a:pathLst>
          </a:custGeom>
          <a:blipFill rotWithShape="1">
            <a:blip r:embed="rId6">
              <a:alphaModFix/>
            </a:blip>
            <a:stretch>
              <a:fillRect b="0" l="0" r="0" t="0"/>
            </a:stretch>
          </a:blipFill>
          <a:ln>
            <a:noFill/>
          </a:ln>
        </p:spPr>
      </p:sp>
      <p:sp>
        <p:nvSpPr>
          <p:cNvPr descr="Immagine che contiene schermata, Elementi grafici, Carattere, design  Descrizione generata automaticamente" id="193" name="Google Shape;193;p7"/>
          <p:cNvSpPr/>
          <p:nvPr/>
        </p:nvSpPr>
        <p:spPr>
          <a:xfrm>
            <a:off x="8902137" y="8785016"/>
            <a:ext cx="868680" cy="868680"/>
          </a:xfrm>
          <a:custGeom>
            <a:rect b="b" l="l" r="r" t="t"/>
            <a:pathLst>
              <a:path extrusionOk="0" h="1158240" w="1158240">
                <a:moveTo>
                  <a:pt x="0" y="0"/>
                </a:moveTo>
                <a:lnTo>
                  <a:pt x="1158240" y="0"/>
                </a:lnTo>
                <a:lnTo>
                  <a:pt x="1158240" y="1158240"/>
                </a:lnTo>
                <a:lnTo>
                  <a:pt x="0" y="1158240"/>
                </a:lnTo>
                <a:lnTo>
                  <a:pt x="0" y="0"/>
                </a:lnTo>
                <a:close/>
              </a:path>
            </a:pathLst>
          </a:custGeom>
          <a:blipFill rotWithShape="1">
            <a:blip r:embed="rId7">
              <a:alphaModFix/>
            </a:blip>
            <a:stretch>
              <a:fillRect b="0" l="0" r="0" t="0"/>
            </a:stretch>
          </a:blipFill>
          <a:ln>
            <a:noFill/>
          </a:ln>
        </p:spPr>
      </p:sp>
      <p:sp>
        <p:nvSpPr>
          <p:cNvPr descr="Immagine che contiene testo, Carattere, logo, simbolo  Descrizione generata automaticamente" id="194" name="Google Shape;194;p7"/>
          <p:cNvSpPr/>
          <p:nvPr/>
        </p:nvSpPr>
        <p:spPr>
          <a:xfrm>
            <a:off x="6716892" y="8918012"/>
            <a:ext cx="1760220" cy="697230"/>
          </a:xfrm>
          <a:custGeom>
            <a:rect b="b" l="l" r="r" t="t"/>
            <a:pathLst>
              <a:path extrusionOk="0" h="697230" w="1760220">
                <a:moveTo>
                  <a:pt x="0" y="0"/>
                </a:moveTo>
                <a:lnTo>
                  <a:pt x="1760220" y="0"/>
                </a:lnTo>
                <a:lnTo>
                  <a:pt x="1760220" y="697230"/>
                </a:lnTo>
                <a:lnTo>
                  <a:pt x="0" y="697230"/>
                </a:lnTo>
                <a:lnTo>
                  <a:pt x="0" y="0"/>
                </a:lnTo>
                <a:close/>
              </a:path>
            </a:pathLst>
          </a:custGeom>
          <a:blipFill rotWithShape="1">
            <a:blip r:embed="rId8">
              <a:alphaModFix/>
            </a:blip>
            <a:stretch>
              <a:fillRect b="0" l="0" r="-309" t="0"/>
            </a:stretch>
          </a:blipFill>
          <a:ln>
            <a:noFill/>
          </a:ln>
        </p:spPr>
      </p:sp>
      <p:sp>
        <p:nvSpPr>
          <p:cNvPr descr="Immagine che contiene testo, Carattere, logo, Elementi grafici  Descrizione generata automaticamente" id="195" name="Google Shape;195;p7"/>
          <p:cNvSpPr/>
          <p:nvPr/>
        </p:nvSpPr>
        <p:spPr>
          <a:xfrm>
            <a:off x="4737544" y="8962180"/>
            <a:ext cx="1577340" cy="514350"/>
          </a:xfrm>
          <a:custGeom>
            <a:rect b="b" l="l" r="r" t="t"/>
            <a:pathLst>
              <a:path extrusionOk="0" h="685800" w="2103120">
                <a:moveTo>
                  <a:pt x="0" y="0"/>
                </a:moveTo>
                <a:lnTo>
                  <a:pt x="2103120" y="0"/>
                </a:lnTo>
                <a:lnTo>
                  <a:pt x="2103120" y="685800"/>
                </a:lnTo>
                <a:lnTo>
                  <a:pt x="0" y="685800"/>
                </a:lnTo>
                <a:lnTo>
                  <a:pt x="0" y="0"/>
                </a:lnTo>
                <a:close/>
              </a:path>
            </a:pathLst>
          </a:custGeom>
          <a:blipFill rotWithShape="1">
            <a:blip r:embed="rId9">
              <a:alphaModFix/>
            </a:blip>
            <a:stretch>
              <a:fillRect b="0" l="-42" r="-42" t="0"/>
            </a:stretch>
          </a:blipFill>
          <a:ln>
            <a:noFill/>
          </a:ln>
        </p:spPr>
      </p:sp>
      <p:grpSp>
        <p:nvGrpSpPr>
          <p:cNvPr id="196" name="Google Shape;196;p7"/>
          <p:cNvGrpSpPr/>
          <p:nvPr/>
        </p:nvGrpSpPr>
        <p:grpSpPr>
          <a:xfrm>
            <a:off x="2878200" y="6062663"/>
            <a:ext cx="12531600" cy="1276538"/>
            <a:chOff x="0" y="-114300"/>
            <a:chExt cx="16708800" cy="1702051"/>
          </a:xfrm>
        </p:grpSpPr>
        <p:sp>
          <p:nvSpPr>
            <p:cNvPr id="197" name="Google Shape;197;p7"/>
            <p:cNvSpPr/>
            <p:nvPr/>
          </p:nvSpPr>
          <p:spPr>
            <a:xfrm>
              <a:off x="0" y="0"/>
              <a:ext cx="16708800" cy="1587751"/>
            </a:xfrm>
            <a:custGeom>
              <a:rect b="b" l="l" r="r" t="t"/>
              <a:pathLst>
                <a:path extrusionOk="0" h="1587751" w="16708800">
                  <a:moveTo>
                    <a:pt x="0" y="0"/>
                  </a:moveTo>
                  <a:lnTo>
                    <a:pt x="16708800" y="0"/>
                  </a:lnTo>
                  <a:lnTo>
                    <a:pt x="16708800" y="1587751"/>
                  </a:lnTo>
                  <a:lnTo>
                    <a:pt x="0" y="1587751"/>
                  </a:lnTo>
                  <a:close/>
                </a:path>
              </a:pathLst>
            </a:custGeom>
            <a:solidFill>
              <a:srgbClr val="000000">
                <a:alpha val="0"/>
              </a:srgbClr>
            </a:solidFill>
            <a:ln>
              <a:noFill/>
            </a:ln>
          </p:spPr>
        </p:sp>
        <p:sp>
          <p:nvSpPr>
            <p:cNvPr id="198" name="Google Shape;198;p7"/>
            <p:cNvSpPr txBox="1"/>
            <p:nvPr/>
          </p:nvSpPr>
          <p:spPr>
            <a:xfrm>
              <a:off x="0" y="-114300"/>
              <a:ext cx="16708800" cy="1702051"/>
            </a:xfrm>
            <a:prstGeom prst="rect">
              <a:avLst/>
            </a:prstGeom>
            <a:noFill/>
            <a:ln>
              <a:noFill/>
            </a:ln>
          </p:spPr>
          <p:txBody>
            <a:bodyPr anchorCtr="0" anchor="t" bIns="0" lIns="0" spcFirstLastPara="1" rIns="0" wrap="square" tIns="0">
              <a:noAutofit/>
            </a:bodyPr>
            <a:lstStyle/>
            <a:p>
              <a:pPr indent="0" lvl="0" marL="0" marR="0" rtl="0" algn="ctr">
                <a:lnSpc>
                  <a:spcPct val="154044"/>
                </a:lnSpc>
                <a:spcBef>
                  <a:spcPts val="0"/>
                </a:spcBef>
                <a:spcAft>
                  <a:spcPts val="0"/>
                </a:spcAft>
                <a:buClr>
                  <a:srgbClr val="000000"/>
                </a:buClr>
                <a:buSzPts val="2250"/>
                <a:buFont typeface="Arial"/>
                <a:buNone/>
              </a:pPr>
              <a:r>
                <a:rPr b="0" i="0" lang="en-US" sz="2250" u="none" cap="none" strike="noStrike">
                  <a:solidFill>
                    <a:srgbClr val="000000"/>
                  </a:solidFill>
                  <a:latin typeface="Arial"/>
                  <a:ea typeface="Arial"/>
                  <a:cs typeface="Arial"/>
                  <a:sym typeface="Arial"/>
                </a:rPr>
                <a:t>PROJ</a:t>
              </a:r>
              <a:r>
                <a:rPr lang="en-US" sz="2250"/>
                <a:t>EKT</a:t>
              </a:r>
              <a:r>
                <a:rPr b="0" i="0" lang="en-US" sz="2250" u="none" cap="none" strike="noStrike">
                  <a:solidFill>
                    <a:srgbClr val="000000"/>
                  </a:solidFill>
                  <a:latin typeface="Arial"/>
                  <a:ea typeface="Arial"/>
                  <a:cs typeface="Arial"/>
                  <a:sym typeface="Arial"/>
                </a:rPr>
                <a:t>CODE: </a:t>
              </a:r>
              <a:r>
                <a:rPr b="1" i="0" lang="en-US" sz="2250" u="none" cap="none" strike="noStrike">
                  <a:solidFill>
                    <a:srgbClr val="000000"/>
                  </a:solidFill>
                  <a:latin typeface="Arial"/>
                  <a:ea typeface="Arial"/>
                  <a:cs typeface="Arial"/>
                  <a:sym typeface="Arial"/>
                </a:rPr>
                <a:t>01147083-POWERINGCITIZENS-CERV-2023-CITIZENS-CIV</a:t>
              </a:r>
              <a:endParaRPr b="0" i="0" sz="1400" u="none" cap="none" strike="noStrike">
                <a:solidFill>
                  <a:srgbClr val="000000"/>
                </a:solidFill>
                <a:latin typeface="Arial"/>
                <a:ea typeface="Arial"/>
                <a:cs typeface="Arial"/>
                <a:sym typeface="Arial"/>
              </a:endParaRPr>
            </a:p>
            <a:p>
              <a:pPr indent="0" lvl="0" marL="0" marR="0" rtl="0" algn="ctr">
                <a:lnSpc>
                  <a:spcPct val="154044"/>
                </a:lnSpc>
                <a:spcBef>
                  <a:spcPts val="0"/>
                </a:spcBef>
                <a:spcAft>
                  <a:spcPts val="0"/>
                </a:spcAft>
                <a:buClr>
                  <a:srgbClr val="000000"/>
                </a:buClr>
                <a:buSzPts val="2250"/>
                <a:buFont typeface="Arial"/>
                <a:buNone/>
              </a:pPr>
              <a:r>
                <a:rPr lang="en-US" sz="2250"/>
                <a:t>DAUER</a:t>
              </a:r>
              <a:r>
                <a:rPr b="0" i="0" lang="en-US" sz="2250" u="none" cap="none" strike="noStrike">
                  <a:solidFill>
                    <a:srgbClr val="000000"/>
                  </a:solidFill>
                  <a:latin typeface="Arial"/>
                  <a:ea typeface="Arial"/>
                  <a:cs typeface="Arial"/>
                  <a:sym typeface="Arial"/>
                </a:rPr>
                <a:t>:</a:t>
              </a:r>
              <a:r>
                <a:rPr b="0" i="0" lang="en-US" sz="2250" u="none" cap="none" strike="noStrike">
                  <a:solidFill>
                    <a:srgbClr val="1A1918"/>
                  </a:solidFill>
                  <a:latin typeface="Arial"/>
                  <a:ea typeface="Arial"/>
                  <a:cs typeface="Arial"/>
                  <a:sym typeface="Arial"/>
                </a:rPr>
                <a:t> </a:t>
              </a:r>
              <a:r>
                <a:rPr b="1" i="0" lang="en-US" sz="2250" u="none" cap="none" strike="noStrike">
                  <a:solidFill>
                    <a:srgbClr val="000000"/>
                  </a:solidFill>
                  <a:latin typeface="Arial"/>
                  <a:ea typeface="Arial"/>
                  <a:cs typeface="Arial"/>
                  <a:sym typeface="Arial"/>
                </a:rPr>
                <a:t>01/06/2024 to 30/05/2026</a:t>
              </a:r>
              <a:endParaRPr b="0" i="0" sz="1400" u="none" cap="none" strike="noStrike">
                <a:solidFill>
                  <a:srgbClr val="000000"/>
                </a:solidFill>
                <a:latin typeface="Arial"/>
                <a:ea typeface="Arial"/>
                <a:cs typeface="Arial"/>
                <a:sym typeface="Arial"/>
              </a:endParaRPr>
            </a:p>
          </p:txBody>
        </p:sp>
      </p:grpSp>
      <p:sp>
        <p:nvSpPr>
          <p:cNvPr id="199" name="Google Shape;199;p7"/>
          <p:cNvSpPr/>
          <p:nvPr/>
        </p:nvSpPr>
        <p:spPr>
          <a:xfrm>
            <a:off x="7771912" y="598312"/>
            <a:ext cx="2744152" cy="2744152"/>
          </a:xfrm>
          <a:custGeom>
            <a:rect b="b" l="l" r="r" t="t"/>
            <a:pathLst>
              <a:path extrusionOk="0" h="3658870" w="3658870">
                <a:moveTo>
                  <a:pt x="0" y="0"/>
                </a:moveTo>
                <a:lnTo>
                  <a:pt x="3658870" y="0"/>
                </a:lnTo>
                <a:lnTo>
                  <a:pt x="3658870" y="3658870"/>
                </a:lnTo>
                <a:lnTo>
                  <a:pt x="0" y="3658870"/>
                </a:lnTo>
                <a:lnTo>
                  <a:pt x="0" y="0"/>
                </a:lnTo>
                <a:close/>
              </a:path>
            </a:pathLst>
          </a:custGeom>
          <a:blipFill rotWithShape="1">
            <a:blip r:embed="rId10">
              <a:alphaModFix/>
            </a:blip>
            <a:stretch>
              <a:fillRect b="0" l="0" r="0" t="0"/>
            </a:stretch>
          </a:blipFill>
          <a:ln>
            <a:noFill/>
          </a:ln>
        </p:spPr>
      </p:sp>
      <p:grpSp>
        <p:nvGrpSpPr>
          <p:cNvPr id="200" name="Google Shape;200;p7"/>
          <p:cNvGrpSpPr/>
          <p:nvPr/>
        </p:nvGrpSpPr>
        <p:grpSpPr>
          <a:xfrm>
            <a:off x="1249407" y="3491925"/>
            <a:ext cx="15789150" cy="1870875"/>
            <a:chOff x="0" y="-419100"/>
            <a:chExt cx="21052200" cy="2494500"/>
          </a:xfrm>
        </p:grpSpPr>
        <p:sp>
          <p:nvSpPr>
            <p:cNvPr id="201" name="Google Shape;201;p7"/>
            <p:cNvSpPr/>
            <p:nvPr/>
          </p:nvSpPr>
          <p:spPr>
            <a:xfrm>
              <a:off x="0" y="0"/>
              <a:ext cx="21052200" cy="2075400"/>
            </a:xfrm>
            <a:custGeom>
              <a:rect b="b" l="l" r="r" t="t"/>
              <a:pathLst>
                <a:path extrusionOk="0" h="2075400" w="21052200">
                  <a:moveTo>
                    <a:pt x="0" y="0"/>
                  </a:moveTo>
                  <a:lnTo>
                    <a:pt x="21052200" y="0"/>
                  </a:lnTo>
                  <a:lnTo>
                    <a:pt x="21052200" y="2075400"/>
                  </a:lnTo>
                  <a:lnTo>
                    <a:pt x="0" y="2075400"/>
                  </a:lnTo>
                  <a:close/>
                </a:path>
              </a:pathLst>
            </a:custGeom>
            <a:solidFill>
              <a:srgbClr val="000000">
                <a:alpha val="0"/>
              </a:srgbClr>
            </a:solidFill>
            <a:ln>
              <a:noFill/>
            </a:ln>
          </p:spPr>
        </p:sp>
        <p:sp>
          <p:nvSpPr>
            <p:cNvPr id="202" name="Google Shape;202;p7"/>
            <p:cNvSpPr txBox="1"/>
            <p:nvPr/>
          </p:nvSpPr>
          <p:spPr>
            <a:xfrm>
              <a:off x="0" y="-419100"/>
              <a:ext cx="21052200" cy="2494500"/>
            </a:xfrm>
            <a:prstGeom prst="rect">
              <a:avLst/>
            </a:prstGeom>
            <a:noFill/>
            <a:ln>
              <a:noFill/>
            </a:ln>
          </p:spPr>
          <p:txBody>
            <a:bodyPr anchorCtr="0" anchor="t" bIns="0" lIns="0" spcFirstLastPara="1" rIns="0" wrap="square" tIns="0">
              <a:noAutofit/>
            </a:bodyPr>
            <a:lstStyle/>
            <a:p>
              <a:pPr indent="0" lvl="0" marL="0" marR="0" rtl="0" algn="ctr">
                <a:lnSpc>
                  <a:spcPct val="154061"/>
                </a:lnSpc>
                <a:spcBef>
                  <a:spcPts val="0"/>
                </a:spcBef>
                <a:spcAft>
                  <a:spcPts val="0"/>
                </a:spcAft>
                <a:buClr>
                  <a:srgbClr val="000000"/>
                </a:buClr>
                <a:buSzPts val="8100"/>
                <a:buFont typeface="Arial"/>
                <a:buNone/>
              </a:pPr>
              <a:r>
                <a:rPr b="1" lang="en-US" sz="8100">
                  <a:solidFill>
                    <a:srgbClr val="0E3B44"/>
                  </a:solidFill>
                </a:rPr>
                <a:t>Vielen Dank</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cp:coreProperties>
</file>