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10287000" cx="1828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12" roundtripDataSignature="AMtx7mjw/niWWx96reW1TekGnbrE9dNGv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9624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5180013" y="0"/>
            <a:ext cx="3962400" cy="3429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857500" y="512763"/>
            <a:ext cx="3429000" cy="2566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914400" y="3251200"/>
            <a:ext cx="7315200" cy="3081338"/>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6502400"/>
            <a:ext cx="3962400" cy="341313"/>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5180013" y="6502400"/>
            <a:ext cx="3962400" cy="341313"/>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2" type="hdr"/>
          </p:nvPr>
        </p:nvSpPr>
        <p:spPr>
          <a:xfrm>
            <a:off x="0" y="0"/>
            <a:ext cx="3962400" cy="342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86" name="Google Shape;86;p1:notes"/>
          <p:cNvSpPr txBox="1"/>
          <p:nvPr>
            <p:ph idx="10" type="dt"/>
          </p:nvPr>
        </p:nvSpPr>
        <p:spPr>
          <a:xfrm>
            <a:off x="5180013" y="0"/>
            <a:ext cx="3962400" cy="342900"/>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1.7.2013</a:t>
            </a:r>
            <a:endParaRPr/>
          </a:p>
        </p:txBody>
      </p:sp>
      <p:sp>
        <p:nvSpPr>
          <p:cNvPr id="87" name="Google Shape;87;p1:notes"/>
          <p:cNvSpPr/>
          <p:nvPr>
            <p:ph idx="3" type="sldImg"/>
          </p:nvPr>
        </p:nvSpPr>
        <p:spPr>
          <a:xfrm>
            <a:off x="2857500" y="512763"/>
            <a:ext cx="3429000" cy="2566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8" name="Google Shape;88;p1:notes"/>
          <p:cNvSpPr txBox="1"/>
          <p:nvPr>
            <p:ph idx="1" type="body"/>
          </p:nvPr>
        </p:nvSpPr>
        <p:spPr>
          <a:xfrm>
            <a:off x="914400" y="3251200"/>
            <a:ext cx="7315200" cy="308133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9" name="Google Shape;89;p1:notes"/>
          <p:cNvSpPr txBox="1"/>
          <p:nvPr>
            <p:ph idx="11" type="ftr"/>
          </p:nvPr>
        </p:nvSpPr>
        <p:spPr>
          <a:xfrm>
            <a:off x="0" y="6502400"/>
            <a:ext cx="3962400" cy="341313"/>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90" name="Google Shape;90;p1:notes"/>
          <p:cNvSpPr txBox="1"/>
          <p:nvPr>
            <p:ph idx="12" type="sldNum"/>
          </p:nvPr>
        </p:nvSpPr>
        <p:spPr>
          <a:xfrm>
            <a:off x="5180013" y="6502400"/>
            <a:ext cx="3962400" cy="341313"/>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200"/>
              <a:buNone/>
            </a:pPr>
            <a:r>
              <a:rPr b="0" i="0" lang="en-US" sz="1200" u="none" cap="none" strike="noStrike">
                <a:solidFill>
                  <a:schemeClr val="dk1"/>
                </a:solidFill>
                <a:latin typeface="Calibri"/>
                <a:ea typeface="Calibri"/>
                <a:cs typeface="Calibri"/>
                <a:sym typeface="Calibri"/>
              </a:rPr>
              <a:t>‹#›</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2:notes"/>
          <p:cNvSpPr txBox="1"/>
          <p:nvPr>
            <p:ph idx="2" type="hdr"/>
          </p:nvPr>
        </p:nvSpPr>
        <p:spPr>
          <a:xfrm>
            <a:off x="0" y="0"/>
            <a:ext cx="3962400" cy="342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108" name="Google Shape;108;p2:notes"/>
          <p:cNvSpPr txBox="1"/>
          <p:nvPr>
            <p:ph idx="10" type="dt"/>
          </p:nvPr>
        </p:nvSpPr>
        <p:spPr>
          <a:xfrm>
            <a:off x="5180013" y="0"/>
            <a:ext cx="3962400" cy="342900"/>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1.7.2013</a:t>
            </a:r>
            <a:endParaRPr/>
          </a:p>
        </p:txBody>
      </p:sp>
      <p:sp>
        <p:nvSpPr>
          <p:cNvPr id="109" name="Google Shape;109;p2:notes"/>
          <p:cNvSpPr/>
          <p:nvPr>
            <p:ph idx="3" type="sldImg"/>
          </p:nvPr>
        </p:nvSpPr>
        <p:spPr>
          <a:xfrm>
            <a:off x="2857500" y="512763"/>
            <a:ext cx="3429000" cy="2566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 name="Google Shape;110;p2:notes"/>
          <p:cNvSpPr txBox="1"/>
          <p:nvPr>
            <p:ph idx="1" type="body"/>
          </p:nvPr>
        </p:nvSpPr>
        <p:spPr>
          <a:xfrm>
            <a:off x="914400" y="3251200"/>
            <a:ext cx="7315200" cy="308133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1" name="Google Shape;111;p2:notes"/>
          <p:cNvSpPr txBox="1"/>
          <p:nvPr>
            <p:ph idx="11" type="ftr"/>
          </p:nvPr>
        </p:nvSpPr>
        <p:spPr>
          <a:xfrm>
            <a:off x="0" y="6502400"/>
            <a:ext cx="3962400" cy="341313"/>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112" name="Google Shape;112;p2:notes"/>
          <p:cNvSpPr txBox="1"/>
          <p:nvPr>
            <p:ph idx="12" type="sldNum"/>
          </p:nvPr>
        </p:nvSpPr>
        <p:spPr>
          <a:xfrm>
            <a:off x="5180013" y="6502400"/>
            <a:ext cx="3962400" cy="341313"/>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200"/>
              <a:buNone/>
            </a:pPr>
            <a:r>
              <a:rPr b="0" i="0" lang="en-US" sz="1200" u="none" cap="none" strike="noStrike">
                <a:solidFill>
                  <a:schemeClr val="dk1"/>
                </a:solidFill>
                <a:latin typeface="Calibri"/>
                <a:ea typeface="Calibri"/>
                <a:cs typeface="Calibri"/>
                <a:sym typeface="Calibri"/>
              </a:rPr>
              <a:t>‹#›</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3:notes"/>
          <p:cNvSpPr txBox="1"/>
          <p:nvPr>
            <p:ph idx="2" type="hdr"/>
          </p:nvPr>
        </p:nvSpPr>
        <p:spPr>
          <a:xfrm>
            <a:off x="0" y="0"/>
            <a:ext cx="3962400" cy="342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124" name="Google Shape;124;p3:notes"/>
          <p:cNvSpPr txBox="1"/>
          <p:nvPr>
            <p:ph idx="10" type="dt"/>
          </p:nvPr>
        </p:nvSpPr>
        <p:spPr>
          <a:xfrm>
            <a:off x="5180013" y="0"/>
            <a:ext cx="3962400" cy="342900"/>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1.7.2013</a:t>
            </a:r>
            <a:endParaRPr/>
          </a:p>
        </p:txBody>
      </p:sp>
      <p:sp>
        <p:nvSpPr>
          <p:cNvPr id="125" name="Google Shape;125;p3:notes"/>
          <p:cNvSpPr/>
          <p:nvPr>
            <p:ph idx="3" type="sldImg"/>
          </p:nvPr>
        </p:nvSpPr>
        <p:spPr>
          <a:xfrm>
            <a:off x="2857500" y="512763"/>
            <a:ext cx="3429000" cy="2566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p3:notes"/>
          <p:cNvSpPr txBox="1"/>
          <p:nvPr>
            <p:ph idx="1" type="body"/>
          </p:nvPr>
        </p:nvSpPr>
        <p:spPr>
          <a:xfrm>
            <a:off x="914400" y="3251200"/>
            <a:ext cx="7315200" cy="308133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7" name="Google Shape;127;p3:notes"/>
          <p:cNvSpPr txBox="1"/>
          <p:nvPr>
            <p:ph idx="11" type="ftr"/>
          </p:nvPr>
        </p:nvSpPr>
        <p:spPr>
          <a:xfrm>
            <a:off x="0" y="6502400"/>
            <a:ext cx="3962400" cy="341313"/>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128" name="Google Shape;128;p3:notes"/>
          <p:cNvSpPr txBox="1"/>
          <p:nvPr>
            <p:ph idx="12" type="sldNum"/>
          </p:nvPr>
        </p:nvSpPr>
        <p:spPr>
          <a:xfrm>
            <a:off x="5180013" y="6502400"/>
            <a:ext cx="3962400" cy="341313"/>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200"/>
              <a:buNone/>
            </a:pPr>
            <a:r>
              <a:rPr b="0" i="0" lang="en-US" sz="1200" u="none" cap="none" strike="noStrike">
                <a:solidFill>
                  <a:schemeClr val="dk1"/>
                </a:solidFill>
                <a:latin typeface="Calibri"/>
                <a:ea typeface="Calibri"/>
                <a:cs typeface="Calibri"/>
                <a:sym typeface="Calibri"/>
              </a:rPr>
              <a:t>‹#›</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4:notes"/>
          <p:cNvSpPr txBox="1"/>
          <p:nvPr>
            <p:ph idx="2" type="hdr"/>
          </p:nvPr>
        </p:nvSpPr>
        <p:spPr>
          <a:xfrm>
            <a:off x="0" y="0"/>
            <a:ext cx="3962400" cy="342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140" name="Google Shape;140;p4:notes"/>
          <p:cNvSpPr txBox="1"/>
          <p:nvPr>
            <p:ph idx="10" type="dt"/>
          </p:nvPr>
        </p:nvSpPr>
        <p:spPr>
          <a:xfrm>
            <a:off x="5180013" y="0"/>
            <a:ext cx="3962400" cy="342900"/>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1.7.2013</a:t>
            </a:r>
            <a:endParaRPr/>
          </a:p>
        </p:txBody>
      </p:sp>
      <p:sp>
        <p:nvSpPr>
          <p:cNvPr id="141" name="Google Shape;141;p4:notes"/>
          <p:cNvSpPr/>
          <p:nvPr>
            <p:ph idx="3" type="sldImg"/>
          </p:nvPr>
        </p:nvSpPr>
        <p:spPr>
          <a:xfrm>
            <a:off x="2857500" y="512763"/>
            <a:ext cx="3429000" cy="2566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p4:notes"/>
          <p:cNvSpPr txBox="1"/>
          <p:nvPr>
            <p:ph idx="1" type="body"/>
          </p:nvPr>
        </p:nvSpPr>
        <p:spPr>
          <a:xfrm>
            <a:off x="914400" y="3251200"/>
            <a:ext cx="7315200" cy="308133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3" name="Google Shape;143;p4:notes"/>
          <p:cNvSpPr txBox="1"/>
          <p:nvPr>
            <p:ph idx="11" type="ftr"/>
          </p:nvPr>
        </p:nvSpPr>
        <p:spPr>
          <a:xfrm>
            <a:off x="0" y="6502400"/>
            <a:ext cx="3962400" cy="341313"/>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144" name="Google Shape;144;p4:notes"/>
          <p:cNvSpPr txBox="1"/>
          <p:nvPr>
            <p:ph idx="12" type="sldNum"/>
          </p:nvPr>
        </p:nvSpPr>
        <p:spPr>
          <a:xfrm>
            <a:off x="5180013" y="6502400"/>
            <a:ext cx="3962400" cy="341313"/>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200"/>
              <a:buNone/>
            </a:pPr>
            <a:r>
              <a:rPr b="0" i="0" lang="en-US" sz="1200" u="none" cap="none" strike="noStrike">
                <a:solidFill>
                  <a:schemeClr val="dk1"/>
                </a:solidFill>
                <a:latin typeface="Calibri"/>
                <a:ea typeface="Calibri"/>
                <a:cs typeface="Calibri"/>
                <a:sym typeface="Calibri"/>
              </a:rPr>
              <a:t>‹#›</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21:notes"/>
          <p:cNvSpPr txBox="1"/>
          <p:nvPr>
            <p:ph idx="2" type="hdr"/>
          </p:nvPr>
        </p:nvSpPr>
        <p:spPr>
          <a:xfrm>
            <a:off x="0" y="0"/>
            <a:ext cx="3962400" cy="342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161" name="Google Shape;161;p21:notes"/>
          <p:cNvSpPr txBox="1"/>
          <p:nvPr>
            <p:ph idx="10" type="dt"/>
          </p:nvPr>
        </p:nvSpPr>
        <p:spPr>
          <a:xfrm>
            <a:off x="5180013" y="0"/>
            <a:ext cx="3962400" cy="342900"/>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1.7.2013</a:t>
            </a:r>
            <a:endParaRPr/>
          </a:p>
        </p:txBody>
      </p:sp>
      <p:sp>
        <p:nvSpPr>
          <p:cNvPr id="162" name="Google Shape;162;p21:notes"/>
          <p:cNvSpPr/>
          <p:nvPr>
            <p:ph idx="3" type="sldImg"/>
          </p:nvPr>
        </p:nvSpPr>
        <p:spPr>
          <a:xfrm>
            <a:off x="2857500" y="512763"/>
            <a:ext cx="3429000" cy="2566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3" name="Google Shape;163;p21:notes"/>
          <p:cNvSpPr txBox="1"/>
          <p:nvPr>
            <p:ph idx="1" type="body"/>
          </p:nvPr>
        </p:nvSpPr>
        <p:spPr>
          <a:xfrm>
            <a:off x="914400" y="3251200"/>
            <a:ext cx="7315200" cy="308133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4" name="Google Shape;164;p21:notes"/>
          <p:cNvSpPr txBox="1"/>
          <p:nvPr>
            <p:ph idx="11" type="ftr"/>
          </p:nvPr>
        </p:nvSpPr>
        <p:spPr>
          <a:xfrm>
            <a:off x="0" y="6502400"/>
            <a:ext cx="3962400" cy="341313"/>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165" name="Google Shape;165;p21:notes"/>
          <p:cNvSpPr txBox="1"/>
          <p:nvPr>
            <p:ph idx="12" type="sldNum"/>
          </p:nvPr>
        </p:nvSpPr>
        <p:spPr>
          <a:xfrm>
            <a:off x="5180013" y="6502400"/>
            <a:ext cx="3962400" cy="341313"/>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200"/>
              <a:buNone/>
            </a:pPr>
            <a:r>
              <a:rPr b="0" i="0" lang="en-US" sz="1200" u="none" cap="none" strike="noStrike">
                <a:solidFill>
                  <a:schemeClr val="dk1"/>
                </a:solidFill>
                <a:latin typeface="Calibri"/>
                <a:ea typeface="Calibri"/>
                <a:cs typeface="Calibri"/>
                <a:sym typeface="Calibri"/>
              </a:rPr>
              <a:t>‹#›</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2:notes"/>
          <p:cNvSpPr txBox="1"/>
          <p:nvPr>
            <p:ph idx="2" type="hdr"/>
          </p:nvPr>
        </p:nvSpPr>
        <p:spPr>
          <a:xfrm>
            <a:off x="0" y="0"/>
            <a:ext cx="3962400" cy="3429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178" name="Google Shape;178;p22:notes"/>
          <p:cNvSpPr txBox="1"/>
          <p:nvPr>
            <p:ph idx="10" type="dt"/>
          </p:nvPr>
        </p:nvSpPr>
        <p:spPr>
          <a:xfrm>
            <a:off x="5180013" y="0"/>
            <a:ext cx="3962400" cy="342900"/>
          </a:xfrm>
          <a:prstGeom prst="rect">
            <a:avLst/>
          </a:prstGeom>
          <a:noFill/>
          <a:ln>
            <a:noFill/>
          </a:ln>
        </p:spPr>
        <p:txBody>
          <a:bodyPr anchorCtr="0" anchor="t" bIns="45700" lIns="91425" spcFirstLastPara="1" rIns="91425" wrap="square" tIns="45700">
            <a:noAutofit/>
          </a:bodyPr>
          <a:lstStyle/>
          <a:p>
            <a:pPr indent="0" lvl="0" marL="0" rtl="0" algn="r">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1.7.2013</a:t>
            </a:r>
            <a:endParaRPr/>
          </a:p>
        </p:txBody>
      </p:sp>
      <p:sp>
        <p:nvSpPr>
          <p:cNvPr id="179" name="Google Shape;179;p22:notes"/>
          <p:cNvSpPr/>
          <p:nvPr>
            <p:ph idx="3" type="sldImg"/>
          </p:nvPr>
        </p:nvSpPr>
        <p:spPr>
          <a:xfrm>
            <a:off x="2857500" y="512763"/>
            <a:ext cx="3429000" cy="25669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p22:notes"/>
          <p:cNvSpPr txBox="1"/>
          <p:nvPr>
            <p:ph idx="1" type="body"/>
          </p:nvPr>
        </p:nvSpPr>
        <p:spPr>
          <a:xfrm>
            <a:off x="914400" y="3251200"/>
            <a:ext cx="7315200" cy="308133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1" name="Google Shape;181;p22:notes"/>
          <p:cNvSpPr txBox="1"/>
          <p:nvPr>
            <p:ph idx="11" type="ftr"/>
          </p:nvPr>
        </p:nvSpPr>
        <p:spPr>
          <a:xfrm>
            <a:off x="0" y="6502400"/>
            <a:ext cx="3962400" cy="341313"/>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182" name="Google Shape;182;p22:notes"/>
          <p:cNvSpPr txBox="1"/>
          <p:nvPr>
            <p:ph idx="12" type="sldNum"/>
          </p:nvPr>
        </p:nvSpPr>
        <p:spPr>
          <a:xfrm>
            <a:off x="5180013" y="6502400"/>
            <a:ext cx="3962400" cy="341313"/>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200"/>
              <a:buNone/>
            </a:pPr>
            <a:r>
              <a:rPr b="0" i="0" lang="en-US" sz="1200" u="none" cap="none" strike="noStrike">
                <a:solidFill>
                  <a:schemeClr val="dk1"/>
                </a:solidFill>
                <a:latin typeface="Calibri"/>
                <a:ea typeface="Calibri"/>
                <a:cs typeface="Calibri"/>
                <a:sym typeface="Calibri"/>
              </a:rPr>
              <a:t>‹#›</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33"/>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1" name="Google Shape;81;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2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22" name="Google Shape;22;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8" name="Google Shape;28;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4" name="Google Shape;34;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0" name="Google Shape;40;p2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1" name="Google Shape;41;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7" name="Google Shape;47;p2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8" name="Google Shape;48;p2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9" name="Google Shape;49;p2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0" name="Google Shape;50;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1" name="Google Shape;61;p3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2" name="Google Shape;62;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2"/>
          <p:cNvSpPr/>
          <p:nvPr>
            <p:ph idx="2" type="pic"/>
          </p:nvPr>
        </p:nvSpPr>
        <p:spPr>
          <a:xfrm>
            <a:off x="1792288" y="612775"/>
            <a:ext cx="5486400" cy="4114800"/>
          </a:xfrm>
          <a:prstGeom prst="rect">
            <a:avLst/>
          </a:prstGeom>
          <a:noFill/>
          <a:ln>
            <a:noFill/>
          </a:ln>
        </p:spPr>
      </p:sp>
      <p:sp>
        <p:nvSpPr>
          <p:cNvPr id="68" name="Google Shape;68;p3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9" name="Google Shape;69;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4.png"/><Relationship Id="rId10" Type="http://schemas.openxmlformats.org/officeDocument/2006/relationships/image" Target="../media/image6.png"/><Relationship Id="rId9" Type="http://schemas.openxmlformats.org/officeDocument/2006/relationships/image" Target="../media/image9.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1.png"/><Relationship Id="rId8"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7.png"/><Relationship Id="rId4" Type="http://schemas.openxmlformats.org/officeDocument/2006/relationships/image" Target="../media/image16.png"/><Relationship Id="rId5" Type="http://schemas.openxmlformats.org/officeDocument/2006/relationships/image" Target="../media/image2.png"/><Relationship Id="rId6" Type="http://schemas.openxmlformats.org/officeDocument/2006/relationships/image" Target="../media/image6.png"/></Relationships>
</file>

<file path=ppt/slides/_rels/slide5.xml.rels><?xml version="1.0" encoding="UTF-8" standalone="yes"?><Relationships xmlns="http://schemas.openxmlformats.org/package/2006/relationships"><Relationship Id="rId20" Type="http://schemas.openxmlformats.org/officeDocument/2006/relationships/hyperlink" Target="https://www.bmwk.de" TargetMode="External"/><Relationship Id="rId22" Type="http://schemas.openxmlformats.org/officeDocument/2006/relationships/hyperlink" Target="https://stromspar-check.de/" TargetMode="External"/><Relationship Id="rId21" Type="http://schemas.openxmlformats.org/officeDocument/2006/relationships/hyperlink" Target="https://www.kfw.de" TargetMode="External"/><Relationship Id="rId24" Type="http://schemas.openxmlformats.org/officeDocument/2006/relationships/hyperlink" Target="https://www.berlin.de/energie/en/aid/programs-to-accelerate-the-expansion-of-renewable-energies-and-energy-efficiency-1310724.en" TargetMode="External"/><Relationship Id="rId23" Type="http://schemas.openxmlformats.org/officeDocument/2006/relationships/hyperlink" Target="https://www.berlin.de/energie/en/aid/" TargetMode="External"/><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www.oeko.de/en/news/press-releases/germany-can-do-more-to-combat-energy-poverty/" TargetMode="External"/><Relationship Id="rId4" Type="http://schemas.openxmlformats.org/officeDocument/2006/relationships/hyperlink" Target="https://www.bmwk.de/Redaktion/DE/Downloads/P-R/roadmap-2045-ag-systemfragen-strategien-und-ma%C3%9Fnahmen-zur-bekaempfung-der-energiearmut-in-deutschland.pdf?__blob=publicationFile&amp;v=1" TargetMode="External"/><Relationship Id="rId9" Type="http://schemas.openxmlformats.org/officeDocument/2006/relationships/hyperlink" Target="https://energy-poverty.ec.europa.eu/epah-indicators" TargetMode="External"/><Relationship Id="rId26" Type="http://schemas.openxmlformats.org/officeDocument/2006/relationships/image" Target="../media/image2.png"/><Relationship Id="rId25" Type="http://schemas.openxmlformats.org/officeDocument/2006/relationships/image" Target="../media/image18.png"/><Relationship Id="rId27" Type="http://schemas.openxmlformats.org/officeDocument/2006/relationships/image" Target="../media/image6.png"/><Relationship Id="rId5" Type="http://schemas.openxmlformats.org/officeDocument/2006/relationships/hyperlink" Target="https://www.cleanenergywire.org/news/energy-crisis-has-caused-steep-rise-energy-poverty-across-germany-government-advisors" TargetMode="External"/><Relationship Id="rId6" Type="http://schemas.openxmlformats.org/officeDocument/2006/relationships/hyperlink" Target="https://energy-poverty.ec.europa.eu/epah-indicators" TargetMode="External"/><Relationship Id="rId7" Type="http://schemas.openxmlformats.org/officeDocument/2006/relationships/hyperlink" Target="https://www.iea.org/data-and-statistics/charts/heating-degree-days-in-germany-2000-2020" TargetMode="External"/><Relationship Id="rId8" Type="http://schemas.openxmlformats.org/officeDocument/2006/relationships/hyperlink" Target="https://ec.europa.eu/eurostat/statistics-explained/SEPDF/cache/92378.pdf" TargetMode="External"/><Relationship Id="rId11" Type="http://schemas.openxmlformats.org/officeDocument/2006/relationships/hyperlink" Target="https://www.cleanenergywire.org/news/energy-poverty-increasingly-affecting-germanys-middle-class-analysis" TargetMode="External"/><Relationship Id="rId10" Type="http://schemas.openxmlformats.org/officeDocument/2006/relationships/hyperlink" Target="https://www.eurodiaconia.org/wordpress/wp-content/uploads/2024/01/Energy-poverty-final-MB-review.pdf" TargetMode="External"/><Relationship Id="rId13" Type="http://schemas.openxmlformats.org/officeDocument/2006/relationships/hyperlink" Target="https://link.springer.com/chapter/10.1007/978-3-031-35684-1_2" TargetMode="External"/><Relationship Id="rId12" Type="http://schemas.openxmlformats.org/officeDocument/2006/relationships/hyperlink" Target="https://hir.harvard.edu/germanys-energy-crisis-europes-leading-economy-is-falling-behind/" TargetMode="External"/><Relationship Id="rId15" Type="http://schemas.openxmlformats.org/officeDocument/2006/relationships/hyperlink" Target="https://tradingeconomics.com/germany/electricity-prices-medium-size-households-eurostat-data.html" TargetMode="External"/><Relationship Id="rId14" Type="http://schemas.openxmlformats.org/officeDocument/2006/relationships/hyperlink" Target="https://coebank.org/media/documents/CEB_Study_Energy_Poverty_in_Europe.pdf" TargetMode="External"/><Relationship Id="rId17" Type="http://schemas.openxmlformats.org/officeDocument/2006/relationships/hyperlink" Target="https://www.nature.com/articles/s41599-024-03163-6" TargetMode="External"/><Relationship Id="rId16" Type="http://schemas.openxmlformats.org/officeDocument/2006/relationships/hyperlink" Target="https://www.cleanenergywire.org/news/german-households-still-pay-74-percent-more-gas-ukraine-war" TargetMode="External"/><Relationship Id="rId19" Type="http://schemas.openxmlformats.org/officeDocument/2006/relationships/hyperlink" Target="https://www.bundesnetzagentur.de" TargetMode="External"/><Relationship Id="rId18" Type="http://schemas.openxmlformats.org/officeDocument/2006/relationships/hyperlink" Target="https://www.bmas.d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4.png"/><Relationship Id="rId9" Type="http://schemas.openxmlformats.org/officeDocument/2006/relationships/image" Target="../media/image9.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1.png"/><Relationship Id="rId8" Type="http://schemas.openxmlformats.org/officeDocument/2006/relationships/image" Target="../media/image5.jpg"/><Relationship Id="rId10"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grpSp>
        <p:nvGrpSpPr>
          <p:cNvPr id="92" name="Google Shape;92;p1"/>
          <p:cNvGrpSpPr/>
          <p:nvPr/>
        </p:nvGrpSpPr>
        <p:grpSpPr>
          <a:xfrm>
            <a:off x="1249407" y="3545288"/>
            <a:ext cx="15789150" cy="1556550"/>
            <a:chOff x="0" y="-228600"/>
            <a:chExt cx="21052200" cy="2075400"/>
          </a:xfrm>
        </p:grpSpPr>
        <p:sp>
          <p:nvSpPr>
            <p:cNvPr id="93" name="Google Shape;93;p1"/>
            <p:cNvSpPr/>
            <p:nvPr/>
          </p:nvSpPr>
          <p:spPr>
            <a:xfrm>
              <a:off x="0" y="0"/>
              <a:ext cx="21052200" cy="1846800"/>
            </a:xfrm>
            <a:custGeom>
              <a:rect b="b" l="l" r="r" t="t"/>
              <a:pathLst>
                <a:path extrusionOk="0" h="1846800" w="21052200">
                  <a:moveTo>
                    <a:pt x="0" y="0"/>
                  </a:moveTo>
                  <a:lnTo>
                    <a:pt x="21052200" y="0"/>
                  </a:lnTo>
                  <a:lnTo>
                    <a:pt x="21052200" y="1846800"/>
                  </a:lnTo>
                  <a:lnTo>
                    <a:pt x="0" y="1846800"/>
                  </a:lnTo>
                  <a:close/>
                </a:path>
              </a:pathLst>
            </a:custGeom>
            <a:solidFill>
              <a:srgbClr val="000000">
                <a:alpha val="0"/>
              </a:srgbClr>
            </a:solidFill>
            <a:ln>
              <a:noFill/>
            </a:ln>
          </p:spPr>
        </p:sp>
        <p:sp>
          <p:nvSpPr>
            <p:cNvPr id="94" name="Google Shape;94;p1"/>
            <p:cNvSpPr txBox="1"/>
            <p:nvPr/>
          </p:nvSpPr>
          <p:spPr>
            <a:xfrm>
              <a:off x="0" y="-228600"/>
              <a:ext cx="21052200" cy="2075400"/>
            </a:xfrm>
            <a:prstGeom prst="rect">
              <a:avLst/>
            </a:prstGeom>
            <a:noFill/>
            <a:ln>
              <a:noFill/>
            </a:ln>
          </p:spPr>
          <p:txBody>
            <a:bodyPr anchorCtr="0" anchor="t" bIns="0" lIns="0" spcFirstLastPara="1" rIns="0" wrap="square" tIns="0">
              <a:noAutofit/>
            </a:bodyPr>
            <a:lstStyle/>
            <a:p>
              <a:pPr indent="0" lvl="0" marL="0" marR="0" rtl="0" algn="ctr">
                <a:lnSpc>
                  <a:spcPct val="128395"/>
                </a:lnSpc>
                <a:spcBef>
                  <a:spcPts val="0"/>
                </a:spcBef>
                <a:spcAft>
                  <a:spcPts val="0"/>
                </a:spcAft>
                <a:buClr>
                  <a:srgbClr val="000000"/>
                </a:buClr>
                <a:buSzPts val="8100"/>
                <a:buFont typeface="Arial"/>
                <a:buNone/>
              </a:pPr>
              <a:r>
                <a:rPr b="1" i="0" lang="en-US" sz="8100" u="none" cap="none" strike="noStrike">
                  <a:solidFill>
                    <a:srgbClr val="0E3B44"/>
                  </a:solidFill>
                  <a:latin typeface="Arial"/>
                  <a:ea typeface="Arial"/>
                  <a:cs typeface="Arial"/>
                  <a:sym typeface="Arial"/>
                </a:rPr>
                <a:t>Energy poverty</a:t>
              </a:r>
              <a:r>
                <a:rPr b="1" i="0" lang="en-US" sz="8100" u="none" cap="none" strike="noStrike">
                  <a:solidFill>
                    <a:srgbClr val="0E3B44"/>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grpSp>
      <p:grpSp>
        <p:nvGrpSpPr>
          <p:cNvPr id="95" name="Google Shape;95;p1"/>
          <p:cNvGrpSpPr/>
          <p:nvPr/>
        </p:nvGrpSpPr>
        <p:grpSpPr>
          <a:xfrm>
            <a:off x="2376993" y="5216157"/>
            <a:ext cx="13918951" cy="1439325"/>
            <a:chOff x="0" y="-114300"/>
            <a:chExt cx="18558601" cy="1919100"/>
          </a:xfrm>
        </p:grpSpPr>
        <p:sp>
          <p:nvSpPr>
            <p:cNvPr id="96" name="Google Shape;96;p1"/>
            <p:cNvSpPr/>
            <p:nvPr/>
          </p:nvSpPr>
          <p:spPr>
            <a:xfrm>
              <a:off x="0" y="0"/>
              <a:ext cx="18558601" cy="1804800"/>
            </a:xfrm>
            <a:custGeom>
              <a:rect b="b" l="l" r="r" t="t"/>
              <a:pathLst>
                <a:path extrusionOk="0" h="1804800" w="18558601">
                  <a:moveTo>
                    <a:pt x="0" y="0"/>
                  </a:moveTo>
                  <a:lnTo>
                    <a:pt x="18558601" y="0"/>
                  </a:lnTo>
                  <a:lnTo>
                    <a:pt x="18558601" y="1804800"/>
                  </a:lnTo>
                  <a:lnTo>
                    <a:pt x="0" y="1804800"/>
                  </a:lnTo>
                  <a:close/>
                </a:path>
              </a:pathLst>
            </a:custGeom>
            <a:solidFill>
              <a:srgbClr val="000000">
                <a:alpha val="0"/>
              </a:srgbClr>
            </a:solidFill>
            <a:ln>
              <a:noFill/>
            </a:ln>
          </p:spPr>
        </p:sp>
        <p:sp>
          <p:nvSpPr>
            <p:cNvPr id="97" name="Google Shape;97;p1"/>
            <p:cNvSpPr txBox="1"/>
            <p:nvPr/>
          </p:nvSpPr>
          <p:spPr>
            <a:xfrm>
              <a:off x="0" y="-114300"/>
              <a:ext cx="18558600" cy="1919100"/>
            </a:xfrm>
            <a:prstGeom prst="rect">
              <a:avLst/>
            </a:prstGeom>
            <a:noFill/>
            <a:ln>
              <a:noFill/>
            </a:ln>
          </p:spPr>
          <p:txBody>
            <a:bodyPr anchorCtr="0" anchor="t" bIns="0" lIns="0" spcFirstLastPara="1" rIns="0" wrap="square" tIns="0">
              <a:noAutofit/>
            </a:bodyPr>
            <a:lstStyle/>
            <a:p>
              <a:pPr indent="0" lvl="0" marL="0" marR="0" rtl="0" algn="ctr">
                <a:lnSpc>
                  <a:spcPct val="128380"/>
                </a:lnSpc>
                <a:spcBef>
                  <a:spcPts val="0"/>
                </a:spcBef>
                <a:spcAft>
                  <a:spcPts val="0"/>
                </a:spcAft>
                <a:buClr>
                  <a:srgbClr val="000000"/>
                </a:buClr>
                <a:buSzPts val="4200"/>
                <a:buFont typeface="Arial"/>
                <a:buNone/>
              </a:pPr>
              <a:r>
                <a:rPr b="1" i="0" lang="en-US" sz="4200" u="none" cap="none" strike="noStrike">
                  <a:solidFill>
                    <a:srgbClr val="0E3B44"/>
                  </a:solidFill>
                  <a:latin typeface="Arial"/>
                  <a:ea typeface="Arial"/>
                  <a:cs typeface="Arial"/>
                  <a:sym typeface="Arial"/>
                </a:rPr>
                <a:t>in Germany</a:t>
              </a:r>
              <a:endParaRPr b="0" i="0" sz="1400" u="none" cap="none" strike="noStrike">
                <a:solidFill>
                  <a:srgbClr val="000000"/>
                </a:solidFill>
                <a:latin typeface="Arial"/>
                <a:ea typeface="Arial"/>
                <a:cs typeface="Arial"/>
                <a:sym typeface="Arial"/>
              </a:endParaRPr>
            </a:p>
            <a:p>
              <a:pPr indent="0" lvl="0" marL="0" marR="0" rtl="0" algn="ctr">
                <a:lnSpc>
                  <a:spcPct val="64190"/>
                </a:lnSpc>
                <a:spcBef>
                  <a:spcPts val="0"/>
                </a:spcBef>
                <a:spcAft>
                  <a:spcPts val="0"/>
                </a:spcAft>
                <a:buClr>
                  <a:srgbClr val="000000"/>
                </a:buClr>
                <a:buSzPts val="4200"/>
                <a:buFont typeface="Arial"/>
                <a:buNone/>
              </a:pPr>
              <a:r>
                <a:t/>
              </a:r>
              <a:endParaRPr b="1" i="0" sz="4200" u="none" cap="none" strike="noStrike">
                <a:solidFill>
                  <a:srgbClr val="0E3B44"/>
                </a:solidFill>
                <a:latin typeface="Arial"/>
                <a:ea typeface="Arial"/>
                <a:cs typeface="Arial"/>
                <a:sym typeface="Arial"/>
              </a:endParaRPr>
            </a:p>
          </p:txBody>
        </p:sp>
      </p:grpSp>
      <p:sp>
        <p:nvSpPr>
          <p:cNvPr descr="Blue text on a white background  Description automatically generated" id="98" name="Google Shape;98;p1"/>
          <p:cNvSpPr/>
          <p:nvPr/>
        </p:nvSpPr>
        <p:spPr>
          <a:xfrm>
            <a:off x="13388364" y="435134"/>
            <a:ext cx="4729665" cy="988384"/>
          </a:xfrm>
          <a:custGeom>
            <a:rect b="b" l="l" r="r" t="t"/>
            <a:pathLst>
              <a:path extrusionOk="0" h="803564" w="3814246">
                <a:moveTo>
                  <a:pt x="0" y="0"/>
                </a:moveTo>
                <a:lnTo>
                  <a:pt x="3814246" y="0"/>
                </a:lnTo>
                <a:lnTo>
                  <a:pt x="3814246" y="803564"/>
                </a:lnTo>
                <a:lnTo>
                  <a:pt x="0" y="803564"/>
                </a:lnTo>
                <a:lnTo>
                  <a:pt x="0" y="0"/>
                </a:lnTo>
                <a:close/>
              </a:path>
            </a:pathLst>
          </a:custGeom>
          <a:blipFill rotWithShape="1">
            <a:blip r:embed="rId3">
              <a:alphaModFix/>
            </a:blip>
            <a:stretch>
              <a:fillRect b="0" l="0" r="0" t="0"/>
            </a:stretch>
          </a:blipFill>
          <a:ln>
            <a:noFill/>
          </a:ln>
        </p:spPr>
      </p:sp>
      <p:sp>
        <p:nvSpPr>
          <p:cNvPr id="99" name="Google Shape;99;p1"/>
          <p:cNvSpPr/>
          <p:nvPr/>
        </p:nvSpPr>
        <p:spPr>
          <a:xfrm>
            <a:off x="12813930" y="8806448"/>
            <a:ext cx="920358" cy="920358"/>
          </a:xfrm>
          <a:custGeom>
            <a:rect b="b" l="l" r="r" t="t"/>
            <a:pathLst>
              <a:path extrusionOk="0" h="920358" w="920358">
                <a:moveTo>
                  <a:pt x="0" y="0"/>
                </a:moveTo>
                <a:lnTo>
                  <a:pt x="920358" y="0"/>
                </a:lnTo>
                <a:lnTo>
                  <a:pt x="920358" y="920358"/>
                </a:lnTo>
                <a:lnTo>
                  <a:pt x="0" y="920358"/>
                </a:lnTo>
                <a:lnTo>
                  <a:pt x="0" y="0"/>
                </a:lnTo>
                <a:close/>
              </a:path>
            </a:pathLst>
          </a:custGeom>
          <a:blipFill rotWithShape="1">
            <a:blip r:embed="rId4">
              <a:alphaModFix/>
            </a:blip>
            <a:stretch>
              <a:fillRect b="0" l="0" r="0" t="0"/>
            </a:stretch>
          </a:blipFill>
          <a:ln>
            <a:noFill/>
          </a:ln>
        </p:spPr>
      </p:sp>
      <p:sp>
        <p:nvSpPr>
          <p:cNvPr descr="Immagine che contiene Carattere, testo, Elementi grafici, grafica  Descrizione generata automaticamente" id="100" name="Google Shape;100;p1"/>
          <p:cNvSpPr/>
          <p:nvPr/>
        </p:nvSpPr>
        <p:spPr>
          <a:xfrm>
            <a:off x="11079711" y="9006354"/>
            <a:ext cx="1392553" cy="554357"/>
          </a:xfrm>
          <a:custGeom>
            <a:rect b="b" l="l" r="r" t="t"/>
            <a:pathLst>
              <a:path extrusionOk="0" h="554357" w="1392553">
                <a:moveTo>
                  <a:pt x="0" y="0"/>
                </a:moveTo>
                <a:lnTo>
                  <a:pt x="1392553" y="0"/>
                </a:lnTo>
                <a:lnTo>
                  <a:pt x="1392553" y="554356"/>
                </a:lnTo>
                <a:lnTo>
                  <a:pt x="0" y="554356"/>
                </a:lnTo>
                <a:lnTo>
                  <a:pt x="0" y="0"/>
                </a:lnTo>
                <a:close/>
              </a:path>
            </a:pathLst>
          </a:custGeom>
          <a:blipFill rotWithShape="1">
            <a:blip r:embed="rId5">
              <a:alphaModFix/>
            </a:blip>
            <a:stretch>
              <a:fillRect b="-74" l="0" r="0" t="0"/>
            </a:stretch>
          </a:blipFill>
          <a:ln>
            <a:noFill/>
          </a:ln>
        </p:spPr>
      </p:sp>
      <p:sp>
        <p:nvSpPr>
          <p:cNvPr descr="Immagine che contiene clipart, Elementi grafici, disegno, illustrazione  Descrizione generata automaticamente" id="101" name="Google Shape;101;p1"/>
          <p:cNvSpPr/>
          <p:nvPr/>
        </p:nvSpPr>
        <p:spPr>
          <a:xfrm>
            <a:off x="9931455" y="8806448"/>
            <a:ext cx="697230" cy="825818"/>
          </a:xfrm>
          <a:custGeom>
            <a:rect b="b" l="l" r="r" t="t"/>
            <a:pathLst>
              <a:path extrusionOk="0" h="825818" w="697230">
                <a:moveTo>
                  <a:pt x="0" y="0"/>
                </a:moveTo>
                <a:lnTo>
                  <a:pt x="697230" y="0"/>
                </a:lnTo>
                <a:lnTo>
                  <a:pt x="697230" y="825817"/>
                </a:lnTo>
                <a:lnTo>
                  <a:pt x="0" y="825817"/>
                </a:lnTo>
                <a:lnTo>
                  <a:pt x="0" y="0"/>
                </a:lnTo>
                <a:close/>
              </a:path>
            </a:pathLst>
          </a:custGeom>
          <a:blipFill rotWithShape="1">
            <a:blip r:embed="rId6">
              <a:alphaModFix/>
            </a:blip>
            <a:stretch>
              <a:fillRect b="-1" l="0" r="0" t="0"/>
            </a:stretch>
          </a:blipFill>
          <a:ln>
            <a:noFill/>
          </a:ln>
        </p:spPr>
      </p:sp>
      <p:sp>
        <p:nvSpPr>
          <p:cNvPr descr="Immagine che contiene schermata, Elementi grafici, Carattere, design  Descrizione generata automaticamente" id="102" name="Google Shape;102;p1"/>
          <p:cNvSpPr/>
          <p:nvPr/>
        </p:nvSpPr>
        <p:spPr>
          <a:xfrm>
            <a:off x="8902137" y="8785016"/>
            <a:ext cx="868680" cy="868680"/>
          </a:xfrm>
          <a:custGeom>
            <a:rect b="b" l="l" r="r" t="t"/>
            <a:pathLst>
              <a:path extrusionOk="0" h="868680" w="868680">
                <a:moveTo>
                  <a:pt x="0" y="0"/>
                </a:moveTo>
                <a:lnTo>
                  <a:pt x="868680" y="0"/>
                </a:lnTo>
                <a:lnTo>
                  <a:pt x="868680" y="868680"/>
                </a:lnTo>
                <a:lnTo>
                  <a:pt x="0" y="868680"/>
                </a:lnTo>
                <a:lnTo>
                  <a:pt x="0" y="0"/>
                </a:lnTo>
                <a:close/>
              </a:path>
            </a:pathLst>
          </a:custGeom>
          <a:blipFill rotWithShape="1">
            <a:blip r:embed="rId7">
              <a:alphaModFix/>
            </a:blip>
            <a:stretch>
              <a:fillRect b="0" l="0" r="0" t="0"/>
            </a:stretch>
          </a:blipFill>
          <a:ln>
            <a:noFill/>
          </a:ln>
        </p:spPr>
      </p:sp>
      <p:pic>
        <p:nvPicPr>
          <p:cNvPr descr="Immagine che contiene testo, Carattere, logo, simbolo  Descrizione generata automaticamente" id="103" name="Google Shape;103;p1"/>
          <p:cNvPicPr preferRelativeResize="0"/>
          <p:nvPr/>
        </p:nvPicPr>
        <p:blipFill rotWithShape="1">
          <a:blip r:embed="rId8">
            <a:alphaModFix/>
          </a:blip>
          <a:srcRect b="0" l="0" r="311" t="0"/>
          <a:stretch/>
        </p:blipFill>
        <p:spPr>
          <a:xfrm>
            <a:off x="6716892" y="8918012"/>
            <a:ext cx="1760220" cy="697230"/>
          </a:xfrm>
          <a:prstGeom prst="rect">
            <a:avLst/>
          </a:prstGeom>
          <a:noFill/>
          <a:ln>
            <a:noFill/>
          </a:ln>
        </p:spPr>
      </p:pic>
      <p:sp>
        <p:nvSpPr>
          <p:cNvPr descr="Immagine che contiene testo, Carattere, logo, Elementi grafici  Descrizione generata automaticamente" id="104" name="Google Shape;104;p1"/>
          <p:cNvSpPr/>
          <p:nvPr/>
        </p:nvSpPr>
        <p:spPr>
          <a:xfrm>
            <a:off x="4737544" y="8962180"/>
            <a:ext cx="1577340" cy="514350"/>
          </a:xfrm>
          <a:custGeom>
            <a:rect b="b" l="l" r="r" t="t"/>
            <a:pathLst>
              <a:path extrusionOk="0" h="514350" w="1577340">
                <a:moveTo>
                  <a:pt x="0" y="0"/>
                </a:moveTo>
                <a:lnTo>
                  <a:pt x="1577340" y="0"/>
                </a:lnTo>
                <a:lnTo>
                  <a:pt x="1577340" y="514350"/>
                </a:lnTo>
                <a:lnTo>
                  <a:pt x="0" y="514350"/>
                </a:lnTo>
                <a:lnTo>
                  <a:pt x="0" y="0"/>
                </a:lnTo>
                <a:close/>
              </a:path>
            </a:pathLst>
          </a:custGeom>
          <a:blipFill rotWithShape="1">
            <a:blip r:embed="rId9">
              <a:alphaModFix/>
            </a:blip>
            <a:stretch>
              <a:fillRect b="0" l="0" r="0" t="0"/>
            </a:stretch>
          </a:blipFill>
          <a:ln>
            <a:noFill/>
          </a:ln>
        </p:spPr>
      </p:sp>
      <p:sp>
        <p:nvSpPr>
          <p:cNvPr id="105" name="Google Shape;105;p1"/>
          <p:cNvSpPr/>
          <p:nvPr/>
        </p:nvSpPr>
        <p:spPr>
          <a:xfrm>
            <a:off x="0" y="0"/>
            <a:ext cx="2373711" cy="2462897"/>
          </a:xfrm>
          <a:custGeom>
            <a:rect b="b" l="l" r="r" t="t"/>
            <a:pathLst>
              <a:path extrusionOk="0" h="2744175" w="2744175">
                <a:moveTo>
                  <a:pt x="0" y="0"/>
                </a:moveTo>
                <a:lnTo>
                  <a:pt x="2744175" y="0"/>
                </a:lnTo>
                <a:lnTo>
                  <a:pt x="2744175" y="2744175"/>
                </a:lnTo>
                <a:lnTo>
                  <a:pt x="0" y="2744175"/>
                </a:lnTo>
                <a:lnTo>
                  <a:pt x="0" y="0"/>
                </a:lnTo>
                <a:close/>
              </a:path>
            </a:pathLst>
          </a:custGeom>
          <a:blipFill rotWithShape="1">
            <a:blip r:embed="rId10">
              <a:alphaModFix/>
            </a:blip>
            <a:stretch>
              <a:fillRect b="0" l="0" r="0" t="0"/>
            </a:stretch>
          </a:blipFill>
          <a:ln>
            <a:noFill/>
          </a:ln>
        </p:spPr>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descr="Blue text on a white background  Description automatically generated" id="114" name="Google Shape;114;p2"/>
          <p:cNvSpPr/>
          <p:nvPr/>
        </p:nvSpPr>
        <p:spPr>
          <a:xfrm>
            <a:off x="15291112" y="206850"/>
            <a:ext cx="2907570" cy="613956"/>
          </a:xfrm>
          <a:custGeom>
            <a:rect b="b" l="l" r="r" t="t"/>
            <a:pathLst>
              <a:path extrusionOk="0" h="554362" w="2631285">
                <a:moveTo>
                  <a:pt x="0" y="0"/>
                </a:moveTo>
                <a:lnTo>
                  <a:pt x="2631286" y="0"/>
                </a:lnTo>
                <a:lnTo>
                  <a:pt x="2631286" y="554362"/>
                </a:lnTo>
                <a:lnTo>
                  <a:pt x="0" y="554362"/>
                </a:lnTo>
                <a:lnTo>
                  <a:pt x="0" y="0"/>
                </a:lnTo>
                <a:close/>
              </a:path>
            </a:pathLst>
          </a:custGeom>
          <a:blipFill rotWithShape="1">
            <a:blip r:embed="rId3">
              <a:alphaModFix/>
            </a:blip>
            <a:stretch>
              <a:fillRect b="0" l="0" r="-1" t="0"/>
            </a:stretch>
          </a:blipFill>
          <a:ln>
            <a:noFill/>
          </a:ln>
        </p:spPr>
      </p:sp>
      <p:sp>
        <p:nvSpPr>
          <p:cNvPr id="115" name="Google Shape;115;p2"/>
          <p:cNvSpPr/>
          <p:nvPr/>
        </p:nvSpPr>
        <p:spPr>
          <a:xfrm>
            <a:off x="0" y="0"/>
            <a:ext cx="1388046" cy="1388046"/>
          </a:xfrm>
          <a:custGeom>
            <a:rect b="b" l="l" r="r" t="t"/>
            <a:pathLst>
              <a:path extrusionOk="0" h="1577325" w="1577325">
                <a:moveTo>
                  <a:pt x="0" y="0"/>
                </a:moveTo>
                <a:lnTo>
                  <a:pt x="1577325" y="0"/>
                </a:lnTo>
                <a:lnTo>
                  <a:pt x="1577325" y="1577325"/>
                </a:lnTo>
                <a:lnTo>
                  <a:pt x="0" y="1577325"/>
                </a:lnTo>
                <a:lnTo>
                  <a:pt x="0" y="0"/>
                </a:lnTo>
                <a:close/>
              </a:path>
            </a:pathLst>
          </a:custGeom>
          <a:blipFill rotWithShape="1">
            <a:blip r:embed="rId4">
              <a:alphaModFix/>
            </a:blip>
            <a:stretch>
              <a:fillRect b="0" l="0" r="0" t="0"/>
            </a:stretch>
          </a:blipFill>
          <a:ln>
            <a:noFill/>
          </a:ln>
        </p:spPr>
      </p:sp>
      <p:grpSp>
        <p:nvGrpSpPr>
          <p:cNvPr id="116" name="Google Shape;116;p2"/>
          <p:cNvGrpSpPr/>
          <p:nvPr/>
        </p:nvGrpSpPr>
        <p:grpSpPr>
          <a:xfrm>
            <a:off x="1257300" y="547690"/>
            <a:ext cx="15773400" cy="1988550"/>
            <a:chOff x="0" y="0"/>
            <a:chExt cx="21031200" cy="2651400"/>
          </a:xfrm>
        </p:grpSpPr>
        <p:sp>
          <p:nvSpPr>
            <p:cNvPr id="117" name="Google Shape;117;p2"/>
            <p:cNvSpPr/>
            <p:nvPr/>
          </p:nvSpPr>
          <p:spPr>
            <a:xfrm>
              <a:off x="0" y="0"/>
              <a:ext cx="21031200" cy="2651400"/>
            </a:xfrm>
            <a:custGeom>
              <a:rect b="b" l="l" r="r" t="t"/>
              <a:pathLst>
                <a:path extrusionOk="0" h="2651400" w="21031200">
                  <a:moveTo>
                    <a:pt x="0" y="0"/>
                  </a:moveTo>
                  <a:lnTo>
                    <a:pt x="21031200" y="0"/>
                  </a:lnTo>
                  <a:lnTo>
                    <a:pt x="21031200" y="2651400"/>
                  </a:lnTo>
                  <a:lnTo>
                    <a:pt x="0" y="2651400"/>
                  </a:lnTo>
                  <a:close/>
                </a:path>
              </a:pathLst>
            </a:custGeom>
            <a:solidFill>
              <a:srgbClr val="000000">
                <a:alpha val="0"/>
              </a:srgbClr>
            </a:solidFill>
            <a:ln>
              <a:noFill/>
            </a:ln>
          </p:spPr>
        </p:sp>
        <p:sp>
          <p:nvSpPr>
            <p:cNvPr id="118" name="Google Shape;118;p2"/>
            <p:cNvSpPr txBox="1"/>
            <p:nvPr/>
          </p:nvSpPr>
          <p:spPr>
            <a:xfrm>
              <a:off x="0" y="66675"/>
              <a:ext cx="21031200" cy="2584725"/>
            </a:xfrm>
            <a:prstGeom prst="rect">
              <a:avLst/>
            </a:prstGeom>
            <a:noFill/>
            <a:ln>
              <a:noFill/>
            </a:ln>
          </p:spPr>
          <p:txBody>
            <a:bodyPr anchorCtr="0" anchor="ctr" bIns="0" lIns="0" spcFirstLastPara="1" rIns="0" wrap="square" tIns="0">
              <a:noAutofit/>
            </a:bodyPr>
            <a:lstStyle/>
            <a:p>
              <a:pPr indent="0" lvl="0" marL="0" marR="0" rtl="0" algn="l">
                <a:lnSpc>
                  <a:spcPct val="108000"/>
                </a:lnSpc>
                <a:spcBef>
                  <a:spcPts val="0"/>
                </a:spcBef>
                <a:spcAft>
                  <a:spcPts val="0"/>
                </a:spcAft>
                <a:buClr>
                  <a:srgbClr val="000000"/>
                </a:buClr>
                <a:buSzPts val="6600"/>
                <a:buFont typeface="Arial"/>
                <a:buNone/>
              </a:pPr>
              <a:r>
                <a:rPr b="0" i="0" lang="en-US" sz="6600" u="none" cap="none" strike="noStrike">
                  <a:solidFill>
                    <a:srgbClr val="0E3B44"/>
                  </a:solidFill>
                  <a:latin typeface="Arial"/>
                  <a:ea typeface="Arial"/>
                  <a:cs typeface="Arial"/>
                  <a:sym typeface="Arial"/>
                </a:rPr>
                <a:t> Content </a:t>
              </a:r>
              <a:endParaRPr b="0" i="0" sz="1400" u="none" cap="none" strike="noStrike">
                <a:solidFill>
                  <a:srgbClr val="000000"/>
                </a:solidFill>
                <a:latin typeface="Arial"/>
                <a:ea typeface="Arial"/>
                <a:cs typeface="Arial"/>
                <a:sym typeface="Arial"/>
              </a:endParaRPr>
            </a:p>
          </p:txBody>
        </p:sp>
      </p:grpSp>
      <p:grpSp>
        <p:nvGrpSpPr>
          <p:cNvPr id="119" name="Google Shape;119;p2"/>
          <p:cNvGrpSpPr/>
          <p:nvPr/>
        </p:nvGrpSpPr>
        <p:grpSpPr>
          <a:xfrm>
            <a:off x="1257300" y="2645569"/>
            <a:ext cx="15773400" cy="6619669"/>
            <a:chOff x="0" y="-123825"/>
            <a:chExt cx="21031200" cy="8826225"/>
          </a:xfrm>
        </p:grpSpPr>
        <p:sp>
          <p:nvSpPr>
            <p:cNvPr id="120" name="Google Shape;120;p2"/>
            <p:cNvSpPr/>
            <p:nvPr/>
          </p:nvSpPr>
          <p:spPr>
            <a:xfrm>
              <a:off x="0" y="0"/>
              <a:ext cx="21031200" cy="8702400"/>
            </a:xfrm>
            <a:custGeom>
              <a:rect b="b" l="l" r="r" t="t"/>
              <a:pathLst>
                <a:path extrusionOk="0" h="8702400" w="21031200">
                  <a:moveTo>
                    <a:pt x="0" y="0"/>
                  </a:moveTo>
                  <a:lnTo>
                    <a:pt x="21031200" y="0"/>
                  </a:lnTo>
                  <a:lnTo>
                    <a:pt x="21031200" y="8702400"/>
                  </a:lnTo>
                  <a:lnTo>
                    <a:pt x="0" y="8702400"/>
                  </a:lnTo>
                  <a:close/>
                </a:path>
              </a:pathLst>
            </a:custGeom>
            <a:solidFill>
              <a:srgbClr val="000000">
                <a:alpha val="0"/>
              </a:srgbClr>
            </a:solidFill>
            <a:ln>
              <a:noFill/>
            </a:ln>
          </p:spPr>
        </p:sp>
        <p:sp>
          <p:nvSpPr>
            <p:cNvPr id="121" name="Google Shape;121;p2"/>
            <p:cNvSpPr txBox="1"/>
            <p:nvPr/>
          </p:nvSpPr>
          <p:spPr>
            <a:xfrm>
              <a:off x="0" y="-123825"/>
              <a:ext cx="21031200" cy="8826225"/>
            </a:xfrm>
            <a:prstGeom prst="rect">
              <a:avLst/>
            </a:prstGeom>
            <a:noFill/>
            <a:ln>
              <a:noFill/>
            </a:ln>
          </p:spPr>
          <p:txBody>
            <a:bodyPr anchorCtr="0" anchor="t" bIns="0" lIns="0" spcFirstLastPara="1" rIns="0" wrap="square" tIns="0">
              <a:noAutofit/>
            </a:bodyPr>
            <a:lstStyle/>
            <a:p>
              <a:pPr indent="-374094" lvl="1" marL="748189" marR="0" rtl="0" algn="l">
                <a:lnSpc>
                  <a:spcPct val="138000"/>
                </a:lnSpc>
                <a:spcBef>
                  <a:spcPts val="0"/>
                </a:spcBef>
                <a:spcAft>
                  <a:spcPts val="0"/>
                </a:spcAft>
                <a:buClr>
                  <a:srgbClr val="000000"/>
                </a:buClr>
                <a:buSzPts val="3450"/>
                <a:buFont typeface="Arial"/>
                <a:buAutoNum type="arabicPeriod"/>
              </a:pPr>
              <a:r>
                <a:rPr b="0" i="0" lang="en-US" sz="3450" u="none" cap="none" strike="noStrike">
                  <a:solidFill>
                    <a:srgbClr val="000000"/>
                  </a:solidFill>
                  <a:latin typeface="Arial"/>
                  <a:ea typeface="Arial"/>
                  <a:cs typeface="Arial"/>
                  <a:sym typeface="Arial"/>
                </a:rPr>
                <a:t>Introduction</a:t>
              </a:r>
              <a:endParaRPr b="0" i="0" sz="1400" u="none" cap="none" strike="noStrike">
                <a:solidFill>
                  <a:srgbClr val="000000"/>
                </a:solidFill>
                <a:latin typeface="Arial"/>
                <a:ea typeface="Arial"/>
                <a:cs typeface="Arial"/>
                <a:sym typeface="Arial"/>
              </a:endParaRPr>
            </a:p>
            <a:p>
              <a:pPr indent="-374094" lvl="1" marL="748189" marR="0" rtl="0" algn="l">
                <a:lnSpc>
                  <a:spcPct val="138000"/>
                </a:lnSpc>
                <a:spcBef>
                  <a:spcPts val="0"/>
                </a:spcBef>
                <a:spcAft>
                  <a:spcPts val="0"/>
                </a:spcAft>
                <a:buClr>
                  <a:srgbClr val="000000"/>
                </a:buClr>
                <a:buSzPts val="3450"/>
                <a:buFont typeface="Arial"/>
                <a:buAutoNum type="arabicPeriod"/>
              </a:pPr>
              <a:r>
                <a:rPr b="0" i="0" lang="en-US" sz="3450" u="none" cap="none" strike="noStrike">
                  <a:solidFill>
                    <a:srgbClr val="000000"/>
                  </a:solidFill>
                  <a:latin typeface="Arial"/>
                  <a:ea typeface="Arial"/>
                  <a:cs typeface="Arial"/>
                  <a:sym typeface="Arial"/>
                </a:rPr>
                <a:t>Energy Poverty - Statistics</a:t>
              </a:r>
              <a:endParaRPr b="0" i="0" sz="1400" u="none" cap="none" strike="noStrike">
                <a:solidFill>
                  <a:srgbClr val="000000"/>
                </a:solidFill>
                <a:latin typeface="Arial"/>
                <a:ea typeface="Arial"/>
                <a:cs typeface="Arial"/>
                <a:sym typeface="Arial"/>
              </a:endParaRPr>
            </a:p>
            <a:p>
              <a:pPr indent="-374094" lvl="1" marL="748189" marR="0" rtl="0" algn="l">
                <a:lnSpc>
                  <a:spcPct val="138000"/>
                </a:lnSpc>
                <a:spcBef>
                  <a:spcPts val="0"/>
                </a:spcBef>
                <a:spcAft>
                  <a:spcPts val="0"/>
                </a:spcAft>
                <a:buClr>
                  <a:srgbClr val="000000"/>
                </a:buClr>
                <a:buSzPts val="3450"/>
                <a:buFont typeface="Arial"/>
                <a:buAutoNum type="arabicPeriod"/>
              </a:pPr>
              <a:r>
                <a:rPr b="0" i="0" lang="en-US" sz="3450" u="none" cap="none" strike="noStrike">
                  <a:solidFill>
                    <a:srgbClr val="000000"/>
                  </a:solidFill>
                  <a:latin typeface="Arial"/>
                  <a:ea typeface="Arial"/>
                  <a:cs typeface="Arial"/>
                  <a:sym typeface="Arial"/>
                </a:rPr>
                <a:t>Strategies to address energy poverty in Germany</a:t>
              </a:r>
              <a:endParaRPr b="0" i="0" sz="1400" u="none" cap="none" strike="noStrike">
                <a:solidFill>
                  <a:srgbClr val="000000"/>
                </a:solidFill>
                <a:latin typeface="Arial"/>
                <a:ea typeface="Arial"/>
                <a:cs typeface="Arial"/>
                <a:sym typeface="Arial"/>
              </a:endParaRPr>
            </a:p>
            <a:p>
              <a:pPr indent="-374094" lvl="1" marL="748189" marR="0" rtl="0" algn="l">
                <a:lnSpc>
                  <a:spcPct val="138000"/>
                </a:lnSpc>
                <a:spcBef>
                  <a:spcPts val="0"/>
                </a:spcBef>
                <a:spcAft>
                  <a:spcPts val="0"/>
                </a:spcAft>
                <a:buClr>
                  <a:srgbClr val="000000"/>
                </a:buClr>
                <a:buSzPts val="3450"/>
                <a:buFont typeface="Arial"/>
                <a:buAutoNum type="arabicPeriod"/>
              </a:pPr>
              <a:r>
                <a:rPr b="0" i="0" lang="en-US" sz="3450" u="none" cap="none" strike="noStrike">
                  <a:solidFill>
                    <a:srgbClr val="000000"/>
                  </a:solidFill>
                  <a:latin typeface="Arial"/>
                  <a:ea typeface="Arial"/>
                  <a:cs typeface="Arial"/>
                  <a:sym typeface="Arial"/>
                </a:rPr>
                <a:t>Summary</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grpSp>
        <p:nvGrpSpPr>
          <p:cNvPr id="130" name="Google Shape;130;p3"/>
          <p:cNvGrpSpPr/>
          <p:nvPr/>
        </p:nvGrpSpPr>
        <p:grpSpPr>
          <a:xfrm>
            <a:off x="1247776" y="2564610"/>
            <a:ext cx="15773400" cy="4279050"/>
            <a:chOff x="0" y="0"/>
            <a:chExt cx="21031200" cy="5705400"/>
          </a:xfrm>
        </p:grpSpPr>
        <p:sp>
          <p:nvSpPr>
            <p:cNvPr id="131" name="Google Shape;131;p3"/>
            <p:cNvSpPr/>
            <p:nvPr/>
          </p:nvSpPr>
          <p:spPr>
            <a:xfrm>
              <a:off x="0" y="0"/>
              <a:ext cx="21031200" cy="5705400"/>
            </a:xfrm>
            <a:custGeom>
              <a:rect b="b" l="l" r="r" t="t"/>
              <a:pathLst>
                <a:path extrusionOk="0" h="5705400" w="21031200">
                  <a:moveTo>
                    <a:pt x="0" y="0"/>
                  </a:moveTo>
                  <a:lnTo>
                    <a:pt x="21031200" y="0"/>
                  </a:lnTo>
                  <a:lnTo>
                    <a:pt x="21031200" y="5705400"/>
                  </a:lnTo>
                  <a:lnTo>
                    <a:pt x="0" y="5705400"/>
                  </a:lnTo>
                  <a:close/>
                </a:path>
              </a:pathLst>
            </a:custGeom>
            <a:solidFill>
              <a:srgbClr val="000000">
                <a:alpha val="0"/>
              </a:srgbClr>
            </a:solidFill>
            <a:ln>
              <a:noFill/>
            </a:ln>
          </p:spPr>
        </p:sp>
        <p:sp>
          <p:nvSpPr>
            <p:cNvPr id="132" name="Google Shape;132;p3"/>
            <p:cNvSpPr txBox="1"/>
            <p:nvPr/>
          </p:nvSpPr>
          <p:spPr>
            <a:xfrm>
              <a:off x="0" y="95250"/>
              <a:ext cx="21031200" cy="5610150"/>
            </a:xfrm>
            <a:prstGeom prst="rect">
              <a:avLst/>
            </a:prstGeom>
            <a:noFill/>
            <a:ln>
              <a:noFill/>
            </a:ln>
          </p:spPr>
          <p:txBody>
            <a:bodyPr anchorCtr="0" anchor="b" bIns="0" lIns="0" spcFirstLastPara="1" rIns="0" wrap="square" tIns="0">
              <a:noAutofit/>
            </a:bodyPr>
            <a:lstStyle/>
            <a:p>
              <a:pPr indent="0" lvl="0" marL="0" marR="0" rtl="0" algn="l">
                <a:lnSpc>
                  <a:spcPct val="108000"/>
                </a:lnSpc>
                <a:spcBef>
                  <a:spcPts val="0"/>
                </a:spcBef>
                <a:spcAft>
                  <a:spcPts val="0"/>
                </a:spcAft>
                <a:buClr>
                  <a:srgbClr val="000000"/>
                </a:buClr>
                <a:buSzPts val="9000"/>
                <a:buFont typeface="Arial"/>
                <a:buNone/>
              </a:pPr>
              <a:r>
                <a:rPr b="0" i="0" lang="en-US" sz="9000" u="none" cap="none" strike="noStrike">
                  <a:solidFill>
                    <a:srgbClr val="0E3B44"/>
                  </a:solidFill>
                  <a:latin typeface="Arial"/>
                  <a:ea typeface="Arial"/>
                  <a:cs typeface="Arial"/>
                  <a:sym typeface="Arial"/>
                </a:rPr>
                <a:t>Introduction</a:t>
              </a:r>
              <a:endParaRPr b="0" i="0" sz="1400" u="none" cap="none" strike="noStrike">
                <a:solidFill>
                  <a:srgbClr val="000000"/>
                </a:solidFill>
                <a:latin typeface="Arial"/>
                <a:ea typeface="Arial"/>
                <a:cs typeface="Arial"/>
                <a:sym typeface="Arial"/>
              </a:endParaRPr>
            </a:p>
          </p:txBody>
        </p:sp>
      </p:grpSp>
      <p:grpSp>
        <p:nvGrpSpPr>
          <p:cNvPr id="133" name="Google Shape;133;p3"/>
          <p:cNvGrpSpPr/>
          <p:nvPr/>
        </p:nvGrpSpPr>
        <p:grpSpPr>
          <a:xfrm>
            <a:off x="1247776" y="6884198"/>
            <a:ext cx="15773400" cy="2250450"/>
            <a:chOff x="0" y="0"/>
            <a:chExt cx="21031200" cy="3000600"/>
          </a:xfrm>
        </p:grpSpPr>
        <p:sp>
          <p:nvSpPr>
            <p:cNvPr id="134" name="Google Shape;134;p3"/>
            <p:cNvSpPr/>
            <p:nvPr/>
          </p:nvSpPr>
          <p:spPr>
            <a:xfrm>
              <a:off x="0" y="0"/>
              <a:ext cx="21031200" cy="3000600"/>
            </a:xfrm>
            <a:custGeom>
              <a:rect b="b" l="l" r="r" t="t"/>
              <a:pathLst>
                <a:path extrusionOk="0" h="3000600" w="21031200">
                  <a:moveTo>
                    <a:pt x="0" y="0"/>
                  </a:moveTo>
                  <a:lnTo>
                    <a:pt x="21031200" y="0"/>
                  </a:lnTo>
                  <a:lnTo>
                    <a:pt x="21031200" y="3000600"/>
                  </a:lnTo>
                  <a:lnTo>
                    <a:pt x="0" y="3000600"/>
                  </a:lnTo>
                  <a:close/>
                </a:path>
              </a:pathLst>
            </a:custGeom>
            <a:solidFill>
              <a:srgbClr val="000000">
                <a:alpha val="0"/>
              </a:srgbClr>
            </a:solidFill>
            <a:ln>
              <a:noFill/>
            </a:ln>
          </p:spPr>
        </p:sp>
        <p:sp>
          <p:nvSpPr>
            <p:cNvPr id="135" name="Google Shape;135;p3"/>
            <p:cNvSpPr txBox="1"/>
            <p:nvPr/>
          </p:nvSpPr>
          <p:spPr>
            <a:xfrm>
              <a:off x="0" y="47625"/>
              <a:ext cx="21031200" cy="2952975"/>
            </a:xfrm>
            <a:prstGeom prst="rect">
              <a:avLst/>
            </a:prstGeom>
            <a:noFill/>
            <a:ln>
              <a:noFill/>
            </a:ln>
          </p:spPr>
          <p:txBody>
            <a:bodyPr anchorCtr="0" anchor="t" bIns="0" lIns="0" spcFirstLastPara="1" rIns="0" wrap="square" tIns="0">
              <a:noAutofit/>
            </a:bodyPr>
            <a:lstStyle/>
            <a:p>
              <a:pPr indent="0" lvl="0" marL="0" marR="0" rtl="0" algn="l">
                <a:lnSpc>
                  <a:spcPct val="108000"/>
                </a:lnSpc>
                <a:spcBef>
                  <a:spcPts val="0"/>
                </a:spcBef>
                <a:spcAft>
                  <a:spcPts val="0"/>
                </a:spcAft>
                <a:buClr>
                  <a:srgbClr val="000000"/>
                </a:buClr>
                <a:buSzPts val="3600"/>
                <a:buFont typeface="Arial"/>
                <a:buNone/>
              </a:pPr>
              <a:r>
                <a:rPr b="0" i="0" lang="en-US" sz="3600" u="none" cap="none" strike="noStrike">
                  <a:solidFill>
                    <a:srgbClr val="000000"/>
                  </a:solidFill>
                  <a:latin typeface="Arial"/>
                  <a:ea typeface="Arial"/>
                  <a:cs typeface="Arial"/>
                  <a:sym typeface="Arial"/>
                </a:rPr>
                <a:t>Energy poverty definition and indicators</a:t>
              </a:r>
              <a:endParaRPr b="0" i="0" sz="1400" u="none" cap="none" strike="noStrike">
                <a:solidFill>
                  <a:srgbClr val="000000"/>
                </a:solidFill>
                <a:latin typeface="Arial"/>
                <a:ea typeface="Arial"/>
                <a:cs typeface="Arial"/>
                <a:sym typeface="Arial"/>
              </a:endParaRPr>
            </a:p>
          </p:txBody>
        </p:sp>
      </p:grpSp>
      <p:sp>
        <p:nvSpPr>
          <p:cNvPr descr="Blue text on a white background  Description automatically generated" id="136" name="Google Shape;136;p3"/>
          <p:cNvSpPr/>
          <p:nvPr/>
        </p:nvSpPr>
        <p:spPr>
          <a:xfrm>
            <a:off x="15291112" y="206850"/>
            <a:ext cx="2907570" cy="613956"/>
          </a:xfrm>
          <a:custGeom>
            <a:rect b="b" l="l" r="r" t="t"/>
            <a:pathLst>
              <a:path extrusionOk="0" h="554362" w="2631285">
                <a:moveTo>
                  <a:pt x="0" y="0"/>
                </a:moveTo>
                <a:lnTo>
                  <a:pt x="2631286" y="0"/>
                </a:lnTo>
                <a:lnTo>
                  <a:pt x="2631286" y="554362"/>
                </a:lnTo>
                <a:lnTo>
                  <a:pt x="0" y="554362"/>
                </a:lnTo>
                <a:lnTo>
                  <a:pt x="0" y="0"/>
                </a:lnTo>
                <a:close/>
              </a:path>
            </a:pathLst>
          </a:custGeom>
          <a:blipFill rotWithShape="1">
            <a:blip r:embed="rId3">
              <a:alphaModFix/>
            </a:blip>
            <a:stretch>
              <a:fillRect b="0" l="0" r="0" t="0"/>
            </a:stretch>
          </a:blipFill>
          <a:ln>
            <a:noFill/>
          </a:ln>
        </p:spPr>
      </p:sp>
      <p:sp>
        <p:nvSpPr>
          <p:cNvPr id="137" name="Google Shape;137;p3"/>
          <p:cNvSpPr/>
          <p:nvPr/>
        </p:nvSpPr>
        <p:spPr>
          <a:xfrm>
            <a:off x="0" y="0"/>
            <a:ext cx="1388046" cy="1388046"/>
          </a:xfrm>
          <a:custGeom>
            <a:rect b="b" l="l" r="r" t="t"/>
            <a:pathLst>
              <a:path extrusionOk="0" h="1577325" w="1577325">
                <a:moveTo>
                  <a:pt x="0" y="0"/>
                </a:moveTo>
                <a:lnTo>
                  <a:pt x="1577325" y="0"/>
                </a:lnTo>
                <a:lnTo>
                  <a:pt x="1577325" y="1577325"/>
                </a:lnTo>
                <a:lnTo>
                  <a:pt x="0" y="1577325"/>
                </a:lnTo>
                <a:lnTo>
                  <a:pt x="0" y="0"/>
                </a:lnTo>
                <a:close/>
              </a:path>
            </a:pathLst>
          </a:custGeom>
          <a:blipFill rotWithShape="1">
            <a:blip r:embed="rId4">
              <a:alphaModFix/>
            </a:blip>
            <a:stretch>
              <a:fillRect b="0" l="0" r="0" t="0"/>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grpSp>
        <p:nvGrpSpPr>
          <p:cNvPr id="146" name="Google Shape;146;p4"/>
          <p:cNvGrpSpPr/>
          <p:nvPr/>
        </p:nvGrpSpPr>
        <p:grpSpPr>
          <a:xfrm>
            <a:off x="1257300" y="547690"/>
            <a:ext cx="15773400" cy="1988550"/>
            <a:chOff x="0" y="0"/>
            <a:chExt cx="21031200" cy="2651400"/>
          </a:xfrm>
        </p:grpSpPr>
        <p:sp>
          <p:nvSpPr>
            <p:cNvPr id="147" name="Google Shape;147;p4"/>
            <p:cNvSpPr/>
            <p:nvPr/>
          </p:nvSpPr>
          <p:spPr>
            <a:xfrm>
              <a:off x="0" y="0"/>
              <a:ext cx="21031200" cy="2651400"/>
            </a:xfrm>
            <a:custGeom>
              <a:rect b="b" l="l" r="r" t="t"/>
              <a:pathLst>
                <a:path extrusionOk="0" h="2651400" w="21031200">
                  <a:moveTo>
                    <a:pt x="0" y="0"/>
                  </a:moveTo>
                  <a:lnTo>
                    <a:pt x="21031200" y="0"/>
                  </a:lnTo>
                  <a:lnTo>
                    <a:pt x="21031200" y="2651400"/>
                  </a:lnTo>
                  <a:lnTo>
                    <a:pt x="0" y="2651400"/>
                  </a:lnTo>
                  <a:close/>
                </a:path>
              </a:pathLst>
            </a:custGeom>
            <a:solidFill>
              <a:srgbClr val="000000">
                <a:alpha val="0"/>
              </a:srgbClr>
            </a:solidFill>
            <a:ln>
              <a:noFill/>
            </a:ln>
          </p:spPr>
        </p:sp>
        <p:sp>
          <p:nvSpPr>
            <p:cNvPr id="148" name="Google Shape;148;p4"/>
            <p:cNvSpPr txBox="1"/>
            <p:nvPr/>
          </p:nvSpPr>
          <p:spPr>
            <a:xfrm>
              <a:off x="0" y="66675"/>
              <a:ext cx="21031200" cy="2584725"/>
            </a:xfrm>
            <a:prstGeom prst="rect">
              <a:avLst/>
            </a:prstGeom>
            <a:noFill/>
            <a:ln>
              <a:noFill/>
            </a:ln>
          </p:spPr>
          <p:txBody>
            <a:bodyPr anchorCtr="0" anchor="ctr" bIns="0" lIns="0" spcFirstLastPara="1" rIns="0" wrap="square" tIns="0">
              <a:noAutofit/>
            </a:bodyPr>
            <a:lstStyle/>
            <a:p>
              <a:pPr indent="0" lvl="0" marL="0" marR="0" rtl="0" algn="l">
                <a:lnSpc>
                  <a:spcPct val="108000"/>
                </a:lnSpc>
                <a:spcBef>
                  <a:spcPts val="0"/>
                </a:spcBef>
                <a:spcAft>
                  <a:spcPts val="0"/>
                </a:spcAft>
                <a:buClr>
                  <a:srgbClr val="000000"/>
                </a:buClr>
                <a:buSzPts val="6600"/>
                <a:buFont typeface="Arial"/>
                <a:buNone/>
              </a:pPr>
              <a:r>
                <a:rPr b="0" i="0" lang="en-US" sz="6600" u="none" cap="none" strike="noStrike">
                  <a:solidFill>
                    <a:srgbClr val="0E3B44"/>
                  </a:solidFill>
                  <a:latin typeface="Arial"/>
                  <a:ea typeface="Arial"/>
                  <a:cs typeface="Arial"/>
                  <a:sym typeface="Arial"/>
                </a:rPr>
                <a:t> Definition</a:t>
              </a:r>
              <a:endParaRPr b="0" i="0" sz="1400" u="none" cap="none" strike="noStrike">
                <a:solidFill>
                  <a:srgbClr val="000000"/>
                </a:solidFill>
                <a:latin typeface="Arial"/>
                <a:ea typeface="Arial"/>
                <a:cs typeface="Arial"/>
                <a:sym typeface="Arial"/>
              </a:endParaRPr>
            </a:p>
          </p:txBody>
        </p:sp>
      </p:grpSp>
      <p:sp>
        <p:nvSpPr>
          <p:cNvPr id="149" name="Google Shape;149;p4"/>
          <p:cNvSpPr/>
          <p:nvPr/>
        </p:nvSpPr>
        <p:spPr>
          <a:xfrm>
            <a:off x="3055316" y="8189018"/>
            <a:ext cx="10269175" cy="1309320"/>
          </a:xfrm>
          <a:custGeom>
            <a:rect b="b" l="l" r="r" t="t"/>
            <a:pathLst>
              <a:path extrusionOk="0" h="1309320" w="10269175">
                <a:moveTo>
                  <a:pt x="0" y="0"/>
                </a:moveTo>
                <a:lnTo>
                  <a:pt x="10269174" y="0"/>
                </a:lnTo>
                <a:lnTo>
                  <a:pt x="10269174" y="1309320"/>
                </a:lnTo>
                <a:lnTo>
                  <a:pt x="0" y="1309320"/>
                </a:lnTo>
                <a:lnTo>
                  <a:pt x="0" y="0"/>
                </a:lnTo>
                <a:close/>
              </a:path>
            </a:pathLst>
          </a:custGeom>
          <a:blipFill rotWithShape="1">
            <a:blip r:embed="rId3">
              <a:alphaModFix amt="56000"/>
            </a:blip>
            <a:stretch>
              <a:fillRect b="0" l="0" r="0" t="0"/>
            </a:stretch>
          </a:blipFill>
          <a:ln>
            <a:noFill/>
          </a:ln>
        </p:spPr>
      </p:sp>
      <p:grpSp>
        <p:nvGrpSpPr>
          <p:cNvPr id="150" name="Google Shape;150;p4"/>
          <p:cNvGrpSpPr/>
          <p:nvPr/>
        </p:nvGrpSpPr>
        <p:grpSpPr>
          <a:xfrm>
            <a:off x="2585392" y="2638426"/>
            <a:ext cx="14445308" cy="6626813"/>
            <a:chOff x="0" y="-133350"/>
            <a:chExt cx="19260410" cy="8835750"/>
          </a:xfrm>
        </p:grpSpPr>
        <p:sp>
          <p:nvSpPr>
            <p:cNvPr id="151" name="Google Shape;151;p4"/>
            <p:cNvSpPr/>
            <p:nvPr/>
          </p:nvSpPr>
          <p:spPr>
            <a:xfrm>
              <a:off x="0" y="0"/>
              <a:ext cx="19260410" cy="8702400"/>
            </a:xfrm>
            <a:custGeom>
              <a:rect b="b" l="l" r="r" t="t"/>
              <a:pathLst>
                <a:path extrusionOk="0" h="8702400" w="19260410">
                  <a:moveTo>
                    <a:pt x="0" y="0"/>
                  </a:moveTo>
                  <a:lnTo>
                    <a:pt x="19260410" y="0"/>
                  </a:lnTo>
                  <a:lnTo>
                    <a:pt x="19260410" y="8702400"/>
                  </a:lnTo>
                  <a:lnTo>
                    <a:pt x="0" y="8702400"/>
                  </a:lnTo>
                  <a:close/>
                </a:path>
              </a:pathLst>
            </a:custGeom>
            <a:solidFill>
              <a:srgbClr val="000000">
                <a:alpha val="0"/>
              </a:srgbClr>
            </a:solidFill>
            <a:ln>
              <a:noFill/>
            </a:ln>
          </p:spPr>
        </p:sp>
        <p:sp>
          <p:nvSpPr>
            <p:cNvPr id="152" name="Google Shape;152;p4"/>
            <p:cNvSpPr txBox="1"/>
            <p:nvPr/>
          </p:nvSpPr>
          <p:spPr>
            <a:xfrm>
              <a:off x="0" y="-133350"/>
              <a:ext cx="19260410" cy="8835750"/>
            </a:xfrm>
            <a:prstGeom prst="rect">
              <a:avLst/>
            </a:prstGeom>
            <a:noFill/>
            <a:ln>
              <a:noFill/>
            </a:ln>
          </p:spPr>
          <p:txBody>
            <a:bodyPr anchorCtr="0" anchor="t" bIns="0" lIns="0" spcFirstLastPara="1" rIns="0" wrap="square" tIns="0">
              <a:noAutofit/>
            </a:bodyPr>
            <a:lstStyle/>
            <a:p>
              <a:pPr indent="-382675" lvl="1" marL="765353" marR="0" rtl="0" algn="l">
                <a:lnSpc>
                  <a:spcPct val="120000"/>
                </a:lnSpc>
                <a:spcBef>
                  <a:spcPts val="0"/>
                </a:spcBef>
                <a:spcAft>
                  <a:spcPts val="0"/>
                </a:spcAft>
                <a:buClr>
                  <a:srgbClr val="000000"/>
                </a:buClr>
                <a:buSzPts val="3600"/>
                <a:buFont typeface="Arial"/>
                <a:buChar char="•"/>
              </a:pPr>
              <a:r>
                <a:rPr b="1" i="0" lang="en-US" sz="3600" u="none" cap="none" strike="noStrike">
                  <a:solidFill>
                    <a:srgbClr val="000000"/>
                  </a:solidFill>
                  <a:latin typeface="Arial"/>
                  <a:ea typeface="Arial"/>
                  <a:cs typeface="Arial"/>
                  <a:sym typeface="Arial"/>
                </a:rPr>
                <a:t>Energy poverty</a:t>
              </a:r>
              <a:r>
                <a:rPr b="0" i="0" lang="en-US" sz="3600" u="none" cap="none" strike="noStrike">
                  <a:solidFill>
                    <a:srgbClr val="000000"/>
                  </a:solidFill>
                  <a:latin typeface="Arial"/>
                  <a:ea typeface="Arial"/>
                  <a:cs typeface="Arial"/>
                  <a:sym typeface="Arial"/>
                </a:rPr>
                <a:t> refers to households being unable to pay their heating and electricity bills, adequately heat or cool their homes, or avoid limiting electricity use for basic needs (such as cooking, washing, or accessing media).</a:t>
              </a:r>
              <a:endParaRPr b="0" i="0" sz="1400" u="none" cap="none" strike="noStrike">
                <a:solidFill>
                  <a:srgbClr val="000000"/>
                </a:solidFill>
                <a:latin typeface="Arial"/>
                <a:ea typeface="Arial"/>
                <a:cs typeface="Arial"/>
                <a:sym typeface="Arial"/>
              </a:endParaRPr>
            </a:p>
            <a:p>
              <a:pPr indent="0" lvl="0" marL="0" marR="0" rtl="0" algn="l">
                <a:lnSpc>
                  <a:spcPct val="120000"/>
                </a:lnSpc>
                <a:spcBef>
                  <a:spcPts val="0"/>
                </a:spcBef>
                <a:spcAft>
                  <a:spcPts val="0"/>
                </a:spcAft>
                <a:buClr>
                  <a:srgbClr val="000000"/>
                </a:buClr>
                <a:buSzPts val="3600"/>
                <a:buFont typeface="Arial"/>
                <a:buNone/>
              </a:pPr>
              <a:r>
                <a:t/>
              </a:r>
              <a:endParaRPr b="0" i="0" sz="3600" u="none" cap="none" strike="noStrike">
                <a:solidFill>
                  <a:srgbClr val="000000"/>
                </a:solidFill>
                <a:latin typeface="Arial"/>
                <a:ea typeface="Arial"/>
                <a:cs typeface="Arial"/>
                <a:sym typeface="Arial"/>
              </a:endParaRPr>
            </a:p>
            <a:p>
              <a:pPr indent="-382675" lvl="1" marL="765353" marR="0" rtl="0" algn="l">
                <a:lnSpc>
                  <a:spcPct val="120000"/>
                </a:lnSpc>
                <a:spcBef>
                  <a:spcPts val="0"/>
                </a:spcBef>
                <a:spcAft>
                  <a:spcPts val="0"/>
                </a:spcAft>
                <a:buClr>
                  <a:srgbClr val="000000"/>
                </a:buClr>
                <a:buSzPts val="3600"/>
                <a:buFont typeface="Arial"/>
                <a:buChar char="•"/>
              </a:pPr>
              <a:r>
                <a:rPr b="0" i="0" lang="en-US" sz="3600" u="none" cap="none" strike="noStrike">
                  <a:solidFill>
                    <a:srgbClr val="000000"/>
                  </a:solidFill>
                  <a:latin typeface="Arial"/>
                  <a:ea typeface="Arial"/>
                  <a:cs typeface="Arial"/>
                  <a:sym typeface="Arial"/>
                </a:rPr>
                <a:t>Germany lacs the quality data necessary to take adequate measures to reduce energy poverty.</a:t>
              </a:r>
              <a:endParaRPr b="0" i="0" sz="1400" u="none" cap="none" strike="noStrike">
                <a:solidFill>
                  <a:srgbClr val="000000"/>
                </a:solidFill>
                <a:latin typeface="Arial"/>
                <a:ea typeface="Arial"/>
                <a:cs typeface="Arial"/>
                <a:sym typeface="Arial"/>
              </a:endParaRPr>
            </a:p>
            <a:p>
              <a:pPr indent="0" lvl="0" marL="0" marR="0" rtl="0" algn="l">
                <a:lnSpc>
                  <a:spcPct val="120000"/>
                </a:lnSpc>
                <a:spcBef>
                  <a:spcPts val="0"/>
                </a:spcBef>
                <a:spcAft>
                  <a:spcPts val="0"/>
                </a:spcAft>
                <a:buClr>
                  <a:srgbClr val="000000"/>
                </a:buClr>
                <a:buSzPts val="3600"/>
                <a:buFont typeface="Arial"/>
                <a:buNone/>
              </a:pPr>
              <a:r>
                <a:t/>
              </a:r>
              <a:endParaRPr b="0" i="0" sz="3600" u="none" cap="none" strike="noStrike">
                <a:solidFill>
                  <a:srgbClr val="000000"/>
                </a:solidFill>
                <a:latin typeface="Arial"/>
                <a:ea typeface="Arial"/>
                <a:cs typeface="Arial"/>
                <a:sym typeface="Arial"/>
              </a:endParaRPr>
            </a:p>
            <a:p>
              <a:pPr indent="-382675" lvl="1" marL="765353" marR="0" rtl="0" algn="l">
                <a:lnSpc>
                  <a:spcPct val="120000"/>
                </a:lnSpc>
                <a:spcBef>
                  <a:spcPts val="0"/>
                </a:spcBef>
                <a:spcAft>
                  <a:spcPts val="0"/>
                </a:spcAft>
                <a:buClr>
                  <a:srgbClr val="000000"/>
                </a:buClr>
                <a:buSzPts val="3600"/>
                <a:buFont typeface="Arial"/>
                <a:buChar char="•"/>
              </a:pPr>
              <a:r>
                <a:rPr b="0" i="0" lang="en-US" sz="3600" u="none" cap="none" strike="noStrike">
                  <a:solidFill>
                    <a:srgbClr val="000000"/>
                  </a:solidFill>
                  <a:latin typeface="Arial"/>
                  <a:ea typeface="Arial"/>
                  <a:cs typeface="Arial"/>
                  <a:sym typeface="Arial"/>
                </a:rPr>
                <a:t>Definitions of energy poverty vary across countries:</a:t>
              </a:r>
              <a:endParaRPr b="0" i="0" sz="1400" u="none" cap="none" strike="noStrike">
                <a:solidFill>
                  <a:srgbClr val="000000"/>
                </a:solidFill>
                <a:latin typeface="Arial"/>
                <a:ea typeface="Arial"/>
                <a:cs typeface="Arial"/>
                <a:sym typeface="Arial"/>
              </a:endParaRPr>
            </a:p>
            <a:p>
              <a:pPr indent="0" lvl="0" marL="0" marR="0" rtl="0" algn="l">
                <a:lnSpc>
                  <a:spcPct val="120000"/>
                </a:lnSpc>
                <a:spcBef>
                  <a:spcPts val="0"/>
                </a:spcBef>
                <a:spcAft>
                  <a:spcPts val="0"/>
                </a:spcAft>
                <a:buClr>
                  <a:srgbClr val="000000"/>
                </a:buClr>
                <a:buSzPts val="3600"/>
                <a:buFont typeface="Arial"/>
                <a:buNone/>
              </a:pPr>
              <a:r>
                <a:rPr b="0" i="0" lang="en-US" sz="3600" u="none" cap="none" strike="noStrike">
                  <a:solidFill>
                    <a:srgbClr val="000000"/>
                  </a:solidFill>
                  <a:latin typeface="Arial"/>
                  <a:ea typeface="Arial"/>
                  <a:cs typeface="Arial"/>
                  <a:sym typeface="Arial"/>
                </a:rPr>
                <a:t>--&gt; </a:t>
              </a:r>
              <a:r>
                <a:rPr b="1" i="0" lang="en-US" sz="3600" u="none" cap="none" strike="noStrike">
                  <a:solidFill>
                    <a:srgbClr val="000000"/>
                  </a:solidFill>
                  <a:latin typeface="Arial"/>
                  <a:ea typeface="Arial"/>
                  <a:cs typeface="Arial"/>
                  <a:sym typeface="Arial"/>
                </a:rPr>
                <a:t>Germany does not have an official definition.</a:t>
              </a:r>
              <a:endParaRPr b="0" i="0" sz="1400" u="none" cap="none" strike="noStrike">
                <a:solidFill>
                  <a:srgbClr val="000000"/>
                </a:solidFill>
                <a:latin typeface="Arial"/>
                <a:ea typeface="Arial"/>
                <a:cs typeface="Arial"/>
                <a:sym typeface="Arial"/>
              </a:endParaRPr>
            </a:p>
          </p:txBody>
        </p:sp>
      </p:grpSp>
      <p:grpSp>
        <p:nvGrpSpPr>
          <p:cNvPr id="153" name="Google Shape;153;p4"/>
          <p:cNvGrpSpPr/>
          <p:nvPr/>
        </p:nvGrpSpPr>
        <p:grpSpPr>
          <a:xfrm>
            <a:off x="14883675" y="8968182"/>
            <a:ext cx="1827000" cy="1010306"/>
            <a:chOff x="0" y="-66675"/>
            <a:chExt cx="2436000" cy="1347075"/>
          </a:xfrm>
        </p:grpSpPr>
        <p:sp>
          <p:nvSpPr>
            <p:cNvPr id="154" name="Google Shape;154;p4"/>
            <p:cNvSpPr/>
            <p:nvPr/>
          </p:nvSpPr>
          <p:spPr>
            <a:xfrm>
              <a:off x="0" y="0"/>
              <a:ext cx="2436000" cy="1280400"/>
            </a:xfrm>
            <a:custGeom>
              <a:rect b="b" l="l" r="r" t="t"/>
              <a:pathLst>
                <a:path extrusionOk="0" h="1280400" w="2436000">
                  <a:moveTo>
                    <a:pt x="0" y="0"/>
                  </a:moveTo>
                  <a:lnTo>
                    <a:pt x="2436000" y="0"/>
                  </a:lnTo>
                  <a:lnTo>
                    <a:pt x="2436000" y="1280400"/>
                  </a:lnTo>
                  <a:lnTo>
                    <a:pt x="0" y="1280400"/>
                  </a:lnTo>
                  <a:close/>
                </a:path>
              </a:pathLst>
            </a:custGeom>
            <a:solidFill>
              <a:srgbClr val="000000">
                <a:alpha val="0"/>
              </a:srgbClr>
            </a:solidFill>
            <a:ln>
              <a:noFill/>
            </a:ln>
          </p:spPr>
        </p:sp>
        <p:sp>
          <p:nvSpPr>
            <p:cNvPr id="155" name="Google Shape;155;p4"/>
            <p:cNvSpPr txBox="1"/>
            <p:nvPr/>
          </p:nvSpPr>
          <p:spPr>
            <a:xfrm>
              <a:off x="0" y="-66675"/>
              <a:ext cx="2436000" cy="1347075"/>
            </a:xfrm>
            <a:prstGeom prst="rect">
              <a:avLst/>
            </a:prstGeom>
            <a:noFill/>
            <a:ln>
              <a:noFill/>
            </a:ln>
          </p:spPr>
          <p:txBody>
            <a:bodyPr anchorCtr="0" anchor="t" bIns="0" lIns="0" spcFirstLastPara="1" rIns="0" wrap="square" tIns="0">
              <a:noAutofit/>
            </a:bodyPr>
            <a:lstStyle/>
            <a:p>
              <a:pPr indent="0" lvl="0" marL="0" marR="0" rtl="0" algn="l">
                <a:lnSpc>
                  <a:spcPct val="137944"/>
                </a:lnSpc>
                <a:spcBef>
                  <a:spcPts val="0"/>
                </a:spcBef>
                <a:spcAft>
                  <a:spcPts val="0"/>
                </a:spcAft>
                <a:buClr>
                  <a:srgbClr val="000000"/>
                </a:buClr>
                <a:buSzPts val="1800"/>
                <a:buFont typeface="Arial"/>
                <a:buNone/>
              </a:pPr>
              <a:r>
                <a:rPr b="0" i="1" lang="en-US" sz="1800" u="none" cap="none" strike="noStrike">
                  <a:solidFill>
                    <a:srgbClr val="000000"/>
                  </a:solidFill>
                  <a:latin typeface="Arial"/>
                  <a:ea typeface="Arial"/>
                  <a:cs typeface="Arial"/>
                  <a:sym typeface="Arial"/>
                </a:rPr>
                <a:t>Sources: 1, 2</a:t>
              </a:r>
              <a:endParaRPr b="0" i="0" sz="1400" u="none" cap="none" strike="noStrike">
                <a:solidFill>
                  <a:srgbClr val="000000"/>
                </a:solidFill>
                <a:latin typeface="Arial"/>
                <a:ea typeface="Arial"/>
                <a:cs typeface="Arial"/>
                <a:sym typeface="Arial"/>
              </a:endParaRPr>
            </a:p>
          </p:txBody>
        </p:sp>
      </p:grpSp>
      <p:sp>
        <p:nvSpPr>
          <p:cNvPr id="156" name="Google Shape;156;p4"/>
          <p:cNvSpPr/>
          <p:nvPr/>
        </p:nvSpPr>
        <p:spPr>
          <a:xfrm>
            <a:off x="1257300" y="2738438"/>
            <a:ext cx="1328092" cy="1410988"/>
          </a:xfrm>
          <a:custGeom>
            <a:rect b="b" l="l" r="r" t="t"/>
            <a:pathLst>
              <a:path extrusionOk="0" h="1410988" w="1328092">
                <a:moveTo>
                  <a:pt x="0" y="0"/>
                </a:moveTo>
                <a:lnTo>
                  <a:pt x="1328092" y="0"/>
                </a:lnTo>
                <a:lnTo>
                  <a:pt x="1328092" y="1410987"/>
                </a:lnTo>
                <a:lnTo>
                  <a:pt x="0" y="1410987"/>
                </a:lnTo>
                <a:lnTo>
                  <a:pt x="0" y="0"/>
                </a:lnTo>
                <a:close/>
              </a:path>
            </a:pathLst>
          </a:custGeom>
          <a:blipFill rotWithShape="1">
            <a:blip r:embed="rId4">
              <a:alphaModFix/>
            </a:blip>
            <a:stretch>
              <a:fillRect b="0" l="0" r="0" t="0"/>
            </a:stretch>
          </a:blipFill>
          <a:ln>
            <a:noFill/>
          </a:ln>
        </p:spPr>
      </p:sp>
      <p:sp>
        <p:nvSpPr>
          <p:cNvPr descr="Blue text on a white background  Description automatically generated" id="157" name="Google Shape;157;p4"/>
          <p:cNvSpPr/>
          <p:nvPr/>
        </p:nvSpPr>
        <p:spPr>
          <a:xfrm>
            <a:off x="15291112" y="206850"/>
            <a:ext cx="2907570" cy="613956"/>
          </a:xfrm>
          <a:custGeom>
            <a:rect b="b" l="l" r="r" t="t"/>
            <a:pathLst>
              <a:path extrusionOk="0" h="554362" w="2631285">
                <a:moveTo>
                  <a:pt x="0" y="0"/>
                </a:moveTo>
                <a:lnTo>
                  <a:pt x="2631286" y="0"/>
                </a:lnTo>
                <a:lnTo>
                  <a:pt x="2631286" y="554362"/>
                </a:lnTo>
                <a:lnTo>
                  <a:pt x="0" y="554362"/>
                </a:lnTo>
                <a:lnTo>
                  <a:pt x="0" y="0"/>
                </a:lnTo>
                <a:close/>
              </a:path>
            </a:pathLst>
          </a:custGeom>
          <a:blipFill rotWithShape="1">
            <a:blip r:embed="rId5">
              <a:alphaModFix/>
            </a:blip>
            <a:stretch>
              <a:fillRect b="0" l="0" r="0" t="0"/>
            </a:stretch>
          </a:blipFill>
          <a:ln>
            <a:noFill/>
          </a:ln>
        </p:spPr>
      </p:sp>
      <p:sp>
        <p:nvSpPr>
          <p:cNvPr id="158" name="Google Shape;158;p4"/>
          <p:cNvSpPr/>
          <p:nvPr/>
        </p:nvSpPr>
        <p:spPr>
          <a:xfrm>
            <a:off x="0" y="0"/>
            <a:ext cx="1388046" cy="1388046"/>
          </a:xfrm>
          <a:custGeom>
            <a:rect b="b" l="l" r="r" t="t"/>
            <a:pathLst>
              <a:path extrusionOk="0" h="1577325" w="1577325">
                <a:moveTo>
                  <a:pt x="0" y="0"/>
                </a:moveTo>
                <a:lnTo>
                  <a:pt x="1577325" y="0"/>
                </a:lnTo>
                <a:lnTo>
                  <a:pt x="1577325" y="1577325"/>
                </a:lnTo>
                <a:lnTo>
                  <a:pt x="0" y="1577325"/>
                </a:lnTo>
                <a:lnTo>
                  <a:pt x="0" y="0"/>
                </a:lnTo>
                <a:close/>
              </a:path>
            </a:pathLst>
          </a:custGeom>
          <a:blipFill rotWithShape="1">
            <a:blip r:embed="rId6">
              <a:alphaModFix/>
            </a:blip>
            <a:stretch>
              <a:fillRect b="0" l="0" r="0" t="0"/>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grpSp>
        <p:nvGrpSpPr>
          <p:cNvPr id="167" name="Google Shape;167;p21"/>
          <p:cNvGrpSpPr/>
          <p:nvPr/>
        </p:nvGrpSpPr>
        <p:grpSpPr>
          <a:xfrm>
            <a:off x="1257300" y="547690"/>
            <a:ext cx="15773400" cy="1988550"/>
            <a:chOff x="0" y="0"/>
            <a:chExt cx="21031200" cy="2651400"/>
          </a:xfrm>
        </p:grpSpPr>
        <p:sp>
          <p:nvSpPr>
            <p:cNvPr id="168" name="Google Shape;168;p21"/>
            <p:cNvSpPr/>
            <p:nvPr/>
          </p:nvSpPr>
          <p:spPr>
            <a:xfrm>
              <a:off x="0" y="0"/>
              <a:ext cx="21031200" cy="2651400"/>
            </a:xfrm>
            <a:custGeom>
              <a:rect b="b" l="l" r="r" t="t"/>
              <a:pathLst>
                <a:path extrusionOk="0" h="2651400" w="21031200">
                  <a:moveTo>
                    <a:pt x="0" y="0"/>
                  </a:moveTo>
                  <a:lnTo>
                    <a:pt x="21031200" y="0"/>
                  </a:lnTo>
                  <a:lnTo>
                    <a:pt x="21031200" y="2651400"/>
                  </a:lnTo>
                  <a:lnTo>
                    <a:pt x="0" y="2651400"/>
                  </a:lnTo>
                  <a:close/>
                </a:path>
              </a:pathLst>
            </a:custGeom>
            <a:solidFill>
              <a:srgbClr val="000000">
                <a:alpha val="0"/>
              </a:srgbClr>
            </a:solidFill>
            <a:ln>
              <a:noFill/>
            </a:ln>
          </p:spPr>
        </p:sp>
        <p:sp>
          <p:nvSpPr>
            <p:cNvPr id="169" name="Google Shape;169;p21"/>
            <p:cNvSpPr txBox="1"/>
            <p:nvPr/>
          </p:nvSpPr>
          <p:spPr>
            <a:xfrm>
              <a:off x="0" y="66675"/>
              <a:ext cx="21031200" cy="2584725"/>
            </a:xfrm>
            <a:prstGeom prst="rect">
              <a:avLst/>
            </a:prstGeom>
            <a:noFill/>
            <a:ln>
              <a:noFill/>
            </a:ln>
          </p:spPr>
          <p:txBody>
            <a:bodyPr anchorCtr="0" anchor="ctr" bIns="0" lIns="0" spcFirstLastPara="1" rIns="0" wrap="square" tIns="0">
              <a:noAutofit/>
            </a:bodyPr>
            <a:lstStyle/>
            <a:p>
              <a:pPr indent="0" lvl="0" marL="0" marR="0" rtl="0" algn="l">
                <a:lnSpc>
                  <a:spcPct val="108000"/>
                </a:lnSpc>
                <a:spcBef>
                  <a:spcPts val="0"/>
                </a:spcBef>
                <a:spcAft>
                  <a:spcPts val="0"/>
                </a:spcAft>
                <a:buClr>
                  <a:srgbClr val="000000"/>
                </a:buClr>
                <a:buSzPts val="6600"/>
                <a:buFont typeface="Arial"/>
                <a:buNone/>
              </a:pPr>
              <a:r>
                <a:rPr b="0" i="0" lang="en-US" sz="6600" u="none" cap="none" strike="noStrike">
                  <a:solidFill>
                    <a:srgbClr val="0E3B44"/>
                  </a:solidFill>
                  <a:latin typeface="Arial"/>
                  <a:ea typeface="Arial"/>
                  <a:cs typeface="Arial"/>
                  <a:sym typeface="Arial"/>
                </a:rPr>
                <a:t> Sources</a:t>
              </a:r>
              <a:endParaRPr b="0" i="0" sz="1400" u="none" cap="none" strike="noStrike">
                <a:solidFill>
                  <a:srgbClr val="000000"/>
                </a:solidFill>
                <a:latin typeface="Arial"/>
                <a:ea typeface="Arial"/>
                <a:cs typeface="Arial"/>
                <a:sym typeface="Arial"/>
              </a:endParaRPr>
            </a:p>
          </p:txBody>
        </p:sp>
      </p:grpSp>
      <p:grpSp>
        <p:nvGrpSpPr>
          <p:cNvPr id="170" name="Google Shape;170;p21"/>
          <p:cNvGrpSpPr/>
          <p:nvPr/>
        </p:nvGrpSpPr>
        <p:grpSpPr>
          <a:xfrm>
            <a:off x="2157700" y="2328875"/>
            <a:ext cx="15310574" cy="6936363"/>
            <a:chOff x="-3" y="-546084"/>
            <a:chExt cx="20414100" cy="9248484"/>
          </a:xfrm>
        </p:grpSpPr>
        <p:sp>
          <p:nvSpPr>
            <p:cNvPr id="171" name="Google Shape;171;p21"/>
            <p:cNvSpPr/>
            <p:nvPr/>
          </p:nvSpPr>
          <p:spPr>
            <a:xfrm>
              <a:off x="0" y="0"/>
              <a:ext cx="19830664" cy="8702400"/>
            </a:xfrm>
            <a:custGeom>
              <a:rect b="b" l="l" r="r" t="t"/>
              <a:pathLst>
                <a:path extrusionOk="0" h="8702400" w="19830664">
                  <a:moveTo>
                    <a:pt x="0" y="0"/>
                  </a:moveTo>
                  <a:lnTo>
                    <a:pt x="19830664" y="0"/>
                  </a:lnTo>
                  <a:lnTo>
                    <a:pt x="19830664" y="8702400"/>
                  </a:lnTo>
                  <a:lnTo>
                    <a:pt x="0" y="8702400"/>
                  </a:lnTo>
                  <a:close/>
                </a:path>
              </a:pathLst>
            </a:custGeom>
            <a:solidFill>
              <a:srgbClr val="000000">
                <a:alpha val="0"/>
              </a:srgbClr>
            </a:solidFill>
            <a:ln>
              <a:noFill/>
            </a:ln>
          </p:spPr>
        </p:sp>
        <p:sp>
          <p:nvSpPr>
            <p:cNvPr id="172" name="Google Shape;172;p21"/>
            <p:cNvSpPr txBox="1"/>
            <p:nvPr/>
          </p:nvSpPr>
          <p:spPr>
            <a:xfrm>
              <a:off x="-3" y="-546084"/>
              <a:ext cx="20414100" cy="8740500"/>
            </a:xfrm>
            <a:prstGeom prst="rect">
              <a:avLst/>
            </a:prstGeom>
            <a:noFill/>
            <a:ln>
              <a:noFill/>
            </a:ln>
          </p:spPr>
          <p:txBody>
            <a:bodyPr anchorCtr="0" anchor="t" bIns="0" lIns="0" spcFirstLastPara="1" rIns="0" wrap="square" tIns="0">
              <a:noAutofit/>
            </a:bodyPr>
            <a:lstStyle/>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3">
                    <a:extLst>
                      <a:ext uri="{A12FA001-AC4F-418D-AE19-62706E023703}">
                        <ahyp:hlinkClr val="tx"/>
                      </a:ext>
                    </a:extLst>
                  </a:hlinkClick>
                </a:rPr>
                <a:t>https://www.oeko.de/en/news/press-releases/germany-can-do-more-to-combat-energy-poverty/</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4">
                    <a:extLst>
                      <a:ext uri="{A12FA001-AC4F-418D-AE19-62706E023703}">
                        <ahyp:hlinkClr val="tx"/>
                      </a:ext>
                    </a:extLst>
                  </a:hlinkClick>
                </a:rPr>
                <a:t>https://www.bmwk.de/Redaktion/DE/Downloads/P-R/roadmap-2045-ag-systemfragen-strategien-und-ma%C3%9Fnahmen-zur-bekaempfung-der-energiearmut-in-deutschland.pdf?__blob=publicationFile&amp;v=1</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5">
                    <a:extLst>
                      <a:ext uri="{A12FA001-AC4F-418D-AE19-62706E023703}">
                        <ahyp:hlinkClr val="tx"/>
                      </a:ext>
                    </a:extLst>
                  </a:hlinkClick>
                </a:rPr>
                <a:t>https://www.cleanenergywire.org/news/energy-crisis-has-caused-steep-rise-energy-poverty-across-germany-government-advisors</a:t>
              </a:r>
              <a:r>
                <a:rPr b="0" i="0" lang="en-US" sz="1657" u="sng" cap="none" strike="noStrike">
                  <a:solidFill>
                    <a:srgbClr val="0B5394"/>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6">
                    <a:extLst>
                      <a:ext uri="{A12FA001-AC4F-418D-AE19-62706E023703}">
                        <ahyp:hlinkClr val="tx"/>
                      </a:ext>
                    </a:extLst>
                  </a:hlinkClick>
                </a:rPr>
                <a:t>https://energy-poverty.ec.europa.eu/epah-indicators</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7">
                    <a:extLst>
                      <a:ext uri="{A12FA001-AC4F-418D-AE19-62706E023703}">
                        <ahyp:hlinkClr val="tx"/>
                      </a:ext>
                    </a:extLst>
                  </a:hlinkClick>
                </a:rPr>
                <a:t>https://www.iea.org/data-and-statistics/charts/heating-degree-days-in-germany-2000-2020</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8">
                    <a:extLst>
                      <a:ext uri="{A12FA001-AC4F-418D-AE19-62706E023703}">
                        <ahyp:hlinkClr val="tx"/>
                      </a:ext>
                    </a:extLst>
                  </a:hlinkClick>
                </a:rPr>
                <a:t>https://ec.europa.eu/eurostat/statistics-explained/SEPDF/cache/92378.pdf</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9">
                    <a:extLst>
                      <a:ext uri="{A12FA001-AC4F-418D-AE19-62706E023703}">
                        <ahyp:hlinkClr val="tx"/>
                      </a:ext>
                    </a:extLst>
                  </a:hlinkClick>
                </a:rPr>
                <a:t>https://energy-poverty.ec.europa.eu/epah-indicators</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10">
                    <a:extLst>
                      <a:ext uri="{A12FA001-AC4F-418D-AE19-62706E023703}">
                        <ahyp:hlinkClr val="tx"/>
                      </a:ext>
                    </a:extLst>
                  </a:hlinkClick>
                </a:rPr>
                <a:t>https://www.eurodiaconia.org/wordpress/wp-content/uploads/2024/01/Energy-poverty-final-MB-review.pdf</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11">
                    <a:extLst>
                      <a:ext uri="{A12FA001-AC4F-418D-AE19-62706E023703}">
                        <ahyp:hlinkClr val="tx"/>
                      </a:ext>
                    </a:extLst>
                  </a:hlinkClick>
                </a:rPr>
                <a:t>https://www.cleanenergywire.org/news/energy-poverty-increasingly-affecting-germanys-middle-class-analysis</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12">
                    <a:extLst>
                      <a:ext uri="{A12FA001-AC4F-418D-AE19-62706E023703}">
                        <ahyp:hlinkClr val="tx"/>
                      </a:ext>
                    </a:extLst>
                  </a:hlinkClick>
                </a:rPr>
                <a:t>https://hir.harvard.edu/germanys-energy-crisis-europes-leading-economy-is-falling-behind/</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13">
                    <a:extLst>
                      <a:ext uri="{A12FA001-AC4F-418D-AE19-62706E023703}">
                        <ahyp:hlinkClr val="tx"/>
                      </a:ext>
                    </a:extLst>
                  </a:hlinkClick>
                </a:rPr>
                <a:t>https://link.springer.com/chapter/10.1007/978-3-031-35684-1_2</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14">
                    <a:extLst>
                      <a:ext uri="{A12FA001-AC4F-418D-AE19-62706E023703}">
                        <ahyp:hlinkClr val="tx"/>
                      </a:ext>
                    </a:extLst>
                  </a:hlinkClick>
                </a:rPr>
                <a:t>https://coebank.org/media/documents/CEB_Study_Energy_Poverty_in_Europe.pdf</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15">
                    <a:extLst>
                      <a:ext uri="{A12FA001-AC4F-418D-AE19-62706E023703}">
                        <ahyp:hlinkClr val="tx"/>
                      </a:ext>
                    </a:extLst>
                  </a:hlinkClick>
                </a:rPr>
                <a:t>https://tradingeconomics.com/germany/electricity-prices-medium-size-households-eurostat-data.html</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16">
                    <a:extLst>
                      <a:ext uri="{A12FA001-AC4F-418D-AE19-62706E023703}">
                        <ahyp:hlinkClr val="tx"/>
                      </a:ext>
                    </a:extLst>
                  </a:hlinkClick>
                </a:rPr>
                <a:t>https://www.cleanenergywire.org/news/german-households-still-pay-74-percent-more-gas-ukraine-war</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17">
                    <a:extLst>
                      <a:ext uri="{A12FA001-AC4F-418D-AE19-62706E023703}">
                        <ahyp:hlinkClr val="tx"/>
                      </a:ext>
                    </a:extLst>
                  </a:hlinkClick>
                </a:rPr>
                <a:t>https://www.nature.com/articles/s41599-024-03163-6</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18">
                    <a:extLst>
                      <a:ext uri="{A12FA001-AC4F-418D-AE19-62706E023703}">
                        <ahyp:hlinkClr val="tx"/>
                      </a:ext>
                    </a:extLst>
                  </a:hlinkClick>
                </a:rPr>
                <a:t>https://www.bmas.de</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19">
                    <a:extLst>
                      <a:ext uri="{A12FA001-AC4F-418D-AE19-62706E023703}">
                        <ahyp:hlinkClr val="tx"/>
                      </a:ext>
                    </a:extLst>
                  </a:hlinkClick>
                </a:rPr>
                <a:t>https://www.bundesnetzagentur.de</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20">
                    <a:extLst>
                      <a:ext uri="{A12FA001-AC4F-418D-AE19-62706E023703}">
                        <ahyp:hlinkClr val="tx"/>
                      </a:ext>
                    </a:extLst>
                  </a:hlinkClick>
                </a:rPr>
                <a:t>https://www.bmwk.de</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21">
                    <a:extLst>
                      <a:ext uri="{A12FA001-AC4F-418D-AE19-62706E023703}">
                        <ahyp:hlinkClr val="tx"/>
                      </a:ext>
                    </a:extLst>
                  </a:hlinkClick>
                </a:rPr>
                <a:t>https://www.kfw.de</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22">
                    <a:extLst>
                      <a:ext uri="{A12FA001-AC4F-418D-AE19-62706E023703}">
                        <ahyp:hlinkClr val="tx"/>
                      </a:ext>
                    </a:extLst>
                  </a:hlinkClick>
                </a:rPr>
                <a:t>https://stromspar-check.de/</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23">
                    <a:extLst>
                      <a:ext uri="{A12FA001-AC4F-418D-AE19-62706E023703}">
                        <ahyp:hlinkClr val="tx"/>
                      </a:ext>
                    </a:extLst>
                  </a:hlinkClick>
                </a:rPr>
                <a:t>https://www.berlin.de/energie/en/aid/</a:t>
              </a:r>
              <a:endParaRPr b="0" i="0" sz="1400" u="none" cap="none" strike="noStrike">
                <a:solidFill>
                  <a:srgbClr val="000000"/>
                </a:solidFill>
                <a:latin typeface="Arial"/>
                <a:ea typeface="Arial"/>
                <a:cs typeface="Arial"/>
                <a:sym typeface="Arial"/>
              </a:endParaRPr>
            </a:p>
            <a:p>
              <a:pPr indent="-268705" lvl="1" marL="537413"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hlinkClick r:id="rId24">
                    <a:extLst>
                      <a:ext uri="{A12FA001-AC4F-418D-AE19-62706E023703}">
                        <ahyp:hlinkClr val="tx"/>
                      </a:ext>
                    </a:extLst>
                  </a:hlinkClick>
                </a:rPr>
                <a:t>https://www.berlin.de/energie/en/aid/programs-to-accelerate-the-expansion-of-renewable-energies-and-energy-efficiency-1310724.en</a:t>
              </a:r>
              <a:endParaRPr b="0" i="0" sz="1400" u="none" cap="none" strike="noStrike">
                <a:solidFill>
                  <a:srgbClr val="000000"/>
                </a:solidFill>
                <a:latin typeface="Arial"/>
                <a:ea typeface="Arial"/>
                <a:cs typeface="Arial"/>
                <a:sym typeface="Arial"/>
              </a:endParaRPr>
            </a:p>
            <a:p>
              <a:pPr indent="-268808" lvl="1" marL="537616" marR="0" rtl="0" algn="l">
                <a:lnSpc>
                  <a:spcPct val="120000"/>
                </a:lnSpc>
                <a:spcBef>
                  <a:spcPts val="0"/>
                </a:spcBef>
                <a:spcAft>
                  <a:spcPts val="0"/>
                </a:spcAft>
                <a:buClr>
                  <a:srgbClr val="0B5394"/>
                </a:buClr>
                <a:buSzPts val="1657"/>
                <a:buFont typeface="Arial"/>
                <a:buAutoNum type="arabicPeriod"/>
              </a:pPr>
              <a:r>
                <a:rPr b="0" i="0" lang="en-US" sz="1657" u="sng" cap="none" strike="noStrike">
                  <a:solidFill>
                    <a:srgbClr val="0B5394"/>
                  </a:solidFill>
                  <a:latin typeface="Arial"/>
                  <a:ea typeface="Arial"/>
                  <a:cs typeface="Arial"/>
                  <a:sym typeface="Arial"/>
                </a:rPr>
                <a:t>https://www.cleanenergywire.org/news/vulnerable-households-germany-need-more-state-help-tackle-energy-poverty-report</a:t>
              </a:r>
              <a:endParaRPr b="0" i="0" sz="1400" u="none" cap="none" strike="noStrike">
                <a:solidFill>
                  <a:srgbClr val="000000"/>
                </a:solidFill>
                <a:latin typeface="Arial"/>
                <a:ea typeface="Arial"/>
                <a:cs typeface="Arial"/>
                <a:sym typeface="Arial"/>
              </a:endParaRPr>
            </a:p>
          </p:txBody>
        </p:sp>
      </p:grpSp>
      <p:sp>
        <p:nvSpPr>
          <p:cNvPr id="173" name="Google Shape;173;p21"/>
          <p:cNvSpPr/>
          <p:nvPr/>
        </p:nvSpPr>
        <p:spPr>
          <a:xfrm>
            <a:off x="1248000" y="2140288"/>
            <a:ext cx="985905" cy="985905"/>
          </a:xfrm>
          <a:custGeom>
            <a:rect b="b" l="l" r="r" t="t"/>
            <a:pathLst>
              <a:path extrusionOk="0" h="985905" w="985905">
                <a:moveTo>
                  <a:pt x="0" y="0"/>
                </a:moveTo>
                <a:lnTo>
                  <a:pt x="985905" y="0"/>
                </a:lnTo>
                <a:lnTo>
                  <a:pt x="985905" y="985904"/>
                </a:lnTo>
                <a:lnTo>
                  <a:pt x="0" y="985904"/>
                </a:lnTo>
                <a:lnTo>
                  <a:pt x="0" y="0"/>
                </a:lnTo>
                <a:close/>
              </a:path>
            </a:pathLst>
          </a:custGeom>
          <a:blipFill rotWithShape="1">
            <a:blip r:embed="rId25">
              <a:alphaModFix/>
            </a:blip>
            <a:stretch>
              <a:fillRect b="0" l="0" r="0" t="0"/>
            </a:stretch>
          </a:blipFill>
          <a:ln>
            <a:noFill/>
          </a:ln>
        </p:spPr>
      </p:sp>
      <p:sp>
        <p:nvSpPr>
          <p:cNvPr descr="Blue text on a white background  Description automatically generated" id="174" name="Google Shape;174;p21"/>
          <p:cNvSpPr/>
          <p:nvPr/>
        </p:nvSpPr>
        <p:spPr>
          <a:xfrm>
            <a:off x="15291112" y="206850"/>
            <a:ext cx="2907570" cy="613956"/>
          </a:xfrm>
          <a:custGeom>
            <a:rect b="b" l="l" r="r" t="t"/>
            <a:pathLst>
              <a:path extrusionOk="0" h="554362" w="2631285">
                <a:moveTo>
                  <a:pt x="0" y="0"/>
                </a:moveTo>
                <a:lnTo>
                  <a:pt x="2631286" y="0"/>
                </a:lnTo>
                <a:lnTo>
                  <a:pt x="2631286" y="554362"/>
                </a:lnTo>
                <a:lnTo>
                  <a:pt x="0" y="554362"/>
                </a:lnTo>
                <a:lnTo>
                  <a:pt x="0" y="0"/>
                </a:lnTo>
                <a:close/>
              </a:path>
            </a:pathLst>
          </a:custGeom>
          <a:blipFill rotWithShape="1">
            <a:blip r:embed="rId26">
              <a:alphaModFix/>
            </a:blip>
            <a:stretch>
              <a:fillRect b="0" l="0" r="0" t="0"/>
            </a:stretch>
          </a:blipFill>
          <a:ln>
            <a:noFill/>
          </a:ln>
        </p:spPr>
      </p:sp>
      <p:sp>
        <p:nvSpPr>
          <p:cNvPr id="175" name="Google Shape;175;p21"/>
          <p:cNvSpPr/>
          <p:nvPr/>
        </p:nvSpPr>
        <p:spPr>
          <a:xfrm>
            <a:off x="0" y="0"/>
            <a:ext cx="1388046" cy="1388046"/>
          </a:xfrm>
          <a:custGeom>
            <a:rect b="b" l="l" r="r" t="t"/>
            <a:pathLst>
              <a:path extrusionOk="0" h="1577325" w="1577325">
                <a:moveTo>
                  <a:pt x="0" y="0"/>
                </a:moveTo>
                <a:lnTo>
                  <a:pt x="1577325" y="0"/>
                </a:lnTo>
                <a:lnTo>
                  <a:pt x="1577325" y="1577325"/>
                </a:lnTo>
                <a:lnTo>
                  <a:pt x="0" y="1577325"/>
                </a:lnTo>
                <a:lnTo>
                  <a:pt x="0" y="0"/>
                </a:lnTo>
                <a:close/>
              </a:path>
            </a:pathLst>
          </a:custGeom>
          <a:blipFill rotWithShape="1">
            <a:blip r:embed="rId27">
              <a:alphaModFix/>
            </a:blip>
            <a:stretch>
              <a:fillRect b="0" l="0" r="0" t="0"/>
            </a:stretch>
          </a:blipFill>
          <a:ln>
            <a:noFill/>
          </a:ln>
        </p:spPr>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grpSp>
        <p:nvGrpSpPr>
          <p:cNvPr id="184" name="Google Shape;184;p22"/>
          <p:cNvGrpSpPr/>
          <p:nvPr/>
        </p:nvGrpSpPr>
        <p:grpSpPr>
          <a:xfrm>
            <a:off x="5668016" y="7615175"/>
            <a:ext cx="11388600" cy="998326"/>
            <a:chOff x="0" y="-38101"/>
            <a:chExt cx="15184800" cy="1331101"/>
          </a:xfrm>
        </p:grpSpPr>
        <p:sp>
          <p:nvSpPr>
            <p:cNvPr id="185" name="Google Shape;185;p22"/>
            <p:cNvSpPr/>
            <p:nvPr/>
          </p:nvSpPr>
          <p:spPr>
            <a:xfrm>
              <a:off x="0" y="0"/>
              <a:ext cx="15184800" cy="1293000"/>
            </a:xfrm>
            <a:custGeom>
              <a:rect b="b" l="l" r="r" t="t"/>
              <a:pathLst>
                <a:path extrusionOk="0" h="1293000" w="15184800">
                  <a:moveTo>
                    <a:pt x="0" y="0"/>
                  </a:moveTo>
                  <a:lnTo>
                    <a:pt x="15184800" y="0"/>
                  </a:lnTo>
                  <a:lnTo>
                    <a:pt x="15184800" y="1293000"/>
                  </a:lnTo>
                  <a:lnTo>
                    <a:pt x="0" y="1293000"/>
                  </a:lnTo>
                  <a:close/>
                </a:path>
              </a:pathLst>
            </a:custGeom>
            <a:solidFill>
              <a:srgbClr val="000000">
                <a:alpha val="0"/>
              </a:srgbClr>
            </a:solidFill>
            <a:ln>
              <a:noFill/>
            </a:ln>
          </p:spPr>
        </p:sp>
        <p:sp>
          <p:nvSpPr>
            <p:cNvPr id="186" name="Google Shape;186;p22"/>
            <p:cNvSpPr txBox="1"/>
            <p:nvPr/>
          </p:nvSpPr>
          <p:spPr>
            <a:xfrm>
              <a:off x="862479" y="-38101"/>
              <a:ext cx="14322300" cy="1331100"/>
            </a:xfrm>
            <a:prstGeom prst="rect">
              <a:avLst/>
            </a:prstGeom>
            <a:noFill/>
            <a:ln>
              <a:noFill/>
            </a:ln>
          </p:spPr>
          <p:txBody>
            <a:bodyPr anchorCtr="0" anchor="t" bIns="0" lIns="0" spcFirstLastPara="1" rIns="0" wrap="square" tIns="0">
              <a:noAutofit/>
            </a:bodyPr>
            <a:lstStyle/>
            <a:p>
              <a:pPr indent="0" lvl="0" marL="0" marR="0" rtl="0" algn="just">
                <a:lnSpc>
                  <a:spcPct val="12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b="0" i="0" sz="1400" u="none" cap="none" strike="noStrike">
                <a:solidFill>
                  <a:srgbClr val="000000"/>
                </a:solidFill>
                <a:latin typeface="Arial"/>
                <a:ea typeface="Arial"/>
                <a:cs typeface="Arial"/>
                <a:sym typeface="Arial"/>
              </a:endParaRPr>
            </a:p>
          </p:txBody>
        </p:sp>
      </p:grpSp>
      <p:sp>
        <p:nvSpPr>
          <p:cNvPr descr="Blue text on a white background  Description automatically generated" id="187" name="Google Shape;187;p22"/>
          <p:cNvSpPr/>
          <p:nvPr/>
        </p:nvSpPr>
        <p:spPr>
          <a:xfrm>
            <a:off x="1032459" y="7543239"/>
            <a:ext cx="5092020" cy="1060704"/>
          </a:xfrm>
          <a:custGeom>
            <a:rect b="b" l="l" r="r" t="t"/>
            <a:pathLst>
              <a:path extrusionOk="0" h="803564" w="3814247">
                <a:moveTo>
                  <a:pt x="0" y="0"/>
                </a:moveTo>
                <a:lnTo>
                  <a:pt x="3814247" y="0"/>
                </a:lnTo>
                <a:lnTo>
                  <a:pt x="3814247" y="803563"/>
                </a:lnTo>
                <a:lnTo>
                  <a:pt x="0" y="803563"/>
                </a:lnTo>
                <a:lnTo>
                  <a:pt x="0" y="0"/>
                </a:lnTo>
                <a:close/>
              </a:path>
            </a:pathLst>
          </a:custGeom>
          <a:blipFill rotWithShape="1">
            <a:blip r:embed="rId3">
              <a:alphaModFix/>
            </a:blip>
            <a:stretch>
              <a:fillRect b="0" l="0" r="0" t="0"/>
            </a:stretch>
          </a:blipFill>
          <a:ln>
            <a:noFill/>
          </a:ln>
        </p:spPr>
      </p:sp>
      <p:sp>
        <p:nvSpPr>
          <p:cNvPr id="188" name="Google Shape;188;p22"/>
          <p:cNvSpPr/>
          <p:nvPr/>
        </p:nvSpPr>
        <p:spPr>
          <a:xfrm>
            <a:off x="12813930" y="8806448"/>
            <a:ext cx="920358" cy="920358"/>
          </a:xfrm>
          <a:custGeom>
            <a:rect b="b" l="l" r="r" t="t"/>
            <a:pathLst>
              <a:path extrusionOk="0" h="920358" w="920358">
                <a:moveTo>
                  <a:pt x="0" y="0"/>
                </a:moveTo>
                <a:lnTo>
                  <a:pt x="920358" y="0"/>
                </a:lnTo>
                <a:lnTo>
                  <a:pt x="920358" y="920358"/>
                </a:lnTo>
                <a:lnTo>
                  <a:pt x="0" y="920358"/>
                </a:lnTo>
                <a:lnTo>
                  <a:pt x="0" y="0"/>
                </a:lnTo>
                <a:close/>
              </a:path>
            </a:pathLst>
          </a:custGeom>
          <a:blipFill rotWithShape="1">
            <a:blip r:embed="rId4">
              <a:alphaModFix/>
            </a:blip>
            <a:stretch>
              <a:fillRect b="0" l="0" r="0" t="0"/>
            </a:stretch>
          </a:blipFill>
          <a:ln>
            <a:noFill/>
          </a:ln>
        </p:spPr>
      </p:sp>
      <p:sp>
        <p:nvSpPr>
          <p:cNvPr id="189" name="Google Shape;189;p22"/>
          <p:cNvSpPr/>
          <p:nvPr/>
        </p:nvSpPr>
        <p:spPr>
          <a:xfrm>
            <a:off x="12813930" y="8806448"/>
            <a:ext cx="920358" cy="920358"/>
          </a:xfrm>
          <a:custGeom>
            <a:rect b="b" l="l" r="r" t="t"/>
            <a:pathLst>
              <a:path extrusionOk="0" h="920358" w="920358">
                <a:moveTo>
                  <a:pt x="0" y="0"/>
                </a:moveTo>
                <a:lnTo>
                  <a:pt x="920358" y="0"/>
                </a:lnTo>
                <a:lnTo>
                  <a:pt x="920358" y="920358"/>
                </a:lnTo>
                <a:lnTo>
                  <a:pt x="0" y="920358"/>
                </a:lnTo>
                <a:lnTo>
                  <a:pt x="0" y="0"/>
                </a:lnTo>
                <a:close/>
              </a:path>
            </a:pathLst>
          </a:custGeom>
          <a:blipFill rotWithShape="1">
            <a:blip r:embed="rId4">
              <a:alphaModFix/>
            </a:blip>
            <a:stretch>
              <a:fillRect b="0" l="0" r="0" t="0"/>
            </a:stretch>
          </a:blipFill>
          <a:ln>
            <a:noFill/>
          </a:ln>
        </p:spPr>
      </p:sp>
      <p:sp>
        <p:nvSpPr>
          <p:cNvPr descr="Immagine che contiene Carattere, testo, Elementi grafici, grafica  Descrizione generata automaticamente" id="190" name="Google Shape;190;p22"/>
          <p:cNvSpPr/>
          <p:nvPr/>
        </p:nvSpPr>
        <p:spPr>
          <a:xfrm>
            <a:off x="11079711" y="9006354"/>
            <a:ext cx="1392553" cy="554357"/>
          </a:xfrm>
          <a:custGeom>
            <a:rect b="b" l="l" r="r" t="t"/>
            <a:pathLst>
              <a:path extrusionOk="0" h="554357" w="1392553">
                <a:moveTo>
                  <a:pt x="0" y="0"/>
                </a:moveTo>
                <a:lnTo>
                  <a:pt x="1392553" y="0"/>
                </a:lnTo>
                <a:lnTo>
                  <a:pt x="1392553" y="554356"/>
                </a:lnTo>
                <a:lnTo>
                  <a:pt x="0" y="554356"/>
                </a:lnTo>
                <a:lnTo>
                  <a:pt x="0" y="0"/>
                </a:lnTo>
                <a:close/>
              </a:path>
            </a:pathLst>
          </a:custGeom>
          <a:blipFill rotWithShape="1">
            <a:blip r:embed="rId5">
              <a:alphaModFix/>
            </a:blip>
            <a:stretch>
              <a:fillRect b="-74" l="0" r="0" t="0"/>
            </a:stretch>
          </a:blipFill>
          <a:ln>
            <a:noFill/>
          </a:ln>
        </p:spPr>
      </p:sp>
      <p:sp>
        <p:nvSpPr>
          <p:cNvPr descr="Immagine che contiene clipart, Elementi grafici, disegno, illustrazione  Descrizione generata automaticamente" id="191" name="Google Shape;191;p22"/>
          <p:cNvSpPr/>
          <p:nvPr/>
        </p:nvSpPr>
        <p:spPr>
          <a:xfrm>
            <a:off x="9931455" y="8806448"/>
            <a:ext cx="697230" cy="825818"/>
          </a:xfrm>
          <a:custGeom>
            <a:rect b="b" l="l" r="r" t="t"/>
            <a:pathLst>
              <a:path extrusionOk="0" h="825818" w="697230">
                <a:moveTo>
                  <a:pt x="0" y="0"/>
                </a:moveTo>
                <a:lnTo>
                  <a:pt x="697230" y="0"/>
                </a:lnTo>
                <a:lnTo>
                  <a:pt x="697230" y="825817"/>
                </a:lnTo>
                <a:lnTo>
                  <a:pt x="0" y="825817"/>
                </a:lnTo>
                <a:lnTo>
                  <a:pt x="0" y="0"/>
                </a:lnTo>
                <a:close/>
              </a:path>
            </a:pathLst>
          </a:custGeom>
          <a:blipFill rotWithShape="1">
            <a:blip r:embed="rId6">
              <a:alphaModFix/>
            </a:blip>
            <a:stretch>
              <a:fillRect b="-1" l="0" r="0" t="0"/>
            </a:stretch>
          </a:blipFill>
          <a:ln>
            <a:noFill/>
          </a:ln>
        </p:spPr>
      </p:sp>
      <p:sp>
        <p:nvSpPr>
          <p:cNvPr descr="Immagine che contiene schermata, Elementi grafici, Carattere, design  Descrizione generata automaticamente" id="192" name="Google Shape;192;p22"/>
          <p:cNvSpPr/>
          <p:nvPr/>
        </p:nvSpPr>
        <p:spPr>
          <a:xfrm>
            <a:off x="8902137" y="8785016"/>
            <a:ext cx="868680" cy="868680"/>
          </a:xfrm>
          <a:custGeom>
            <a:rect b="b" l="l" r="r" t="t"/>
            <a:pathLst>
              <a:path extrusionOk="0" h="868680" w="868680">
                <a:moveTo>
                  <a:pt x="0" y="0"/>
                </a:moveTo>
                <a:lnTo>
                  <a:pt x="868680" y="0"/>
                </a:lnTo>
                <a:lnTo>
                  <a:pt x="868680" y="868680"/>
                </a:lnTo>
                <a:lnTo>
                  <a:pt x="0" y="868680"/>
                </a:lnTo>
                <a:lnTo>
                  <a:pt x="0" y="0"/>
                </a:lnTo>
                <a:close/>
              </a:path>
            </a:pathLst>
          </a:custGeom>
          <a:blipFill rotWithShape="1">
            <a:blip r:embed="rId7">
              <a:alphaModFix/>
            </a:blip>
            <a:stretch>
              <a:fillRect b="0" l="0" r="0" t="0"/>
            </a:stretch>
          </a:blipFill>
          <a:ln>
            <a:noFill/>
          </a:ln>
        </p:spPr>
      </p:sp>
      <p:pic>
        <p:nvPicPr>
          <p:cNvPr descr="Immagine che contiene testo, Carattere, logo, simbolo  Descrizione generata automaticamente" id="193" name="Google Shape;193;p22"/>
          <p:cNvPicPr preferRelativeResize="0"/>
          <p:nvPr/>
        </p:nvPicPr>
        <p:blipFill rotWithShape="1">
          <a:blip r:embed="rId8">
            <a:alphaModFix/>
          </a:blip>
          <a:srcRect b="0" l="0" r="311" t="0"/>
          <a:stretch/>
        </p:blipFill>
        <p:spPr>
          <a:xfrm>
            <a:off x="6716892" y="8918012"/>
            <a:ext cx="1760220" cy="697230"/>
          </a:xfrm>
          <a:prstGeom prst="rect">
            <a:avLst/>
          </a:prstGeom>
          <a:noFill/>
          <a:ln>
            <a:noFill/>
          </a:ln>
        </p:spPr>
      </p:pic>
      <p:sp>
        <p:nvSpPr>
          <p:cNvPr descr="Immagine che contiene testo, Carattere, logo, Elementi grafici  Descrizione generata automaticamente" id="194" name="Google Shape;194;p22"/>
          <p:cNvSpPr/>
          <p:nvPr/>
        </p:nvSpPr>
        <p:spPr>
          <a:xfrm>
            <a:off x="4737544" y="8962180"/>
            <a:ext cx="1577340" cy="514350"/>
          </a:xfrm>
          <a:custGeom>
            <a:rect b="b" l="l" r="r" t="t"/>
            <a:pathLst>
              <a:path extrusionOk="0" h="514350" w="1577340">
                <a:moveTo>
                  <a:pt x="0" y="0"/>
                </a:moveTo>
                <a:lnTo>
                  <a:pt x="1577340" y="0"/>
                </a:lnTo>
                <a:lnTo>
                  <a:pt x="1577340" y="514350"/>
                </a:lnTo>
                <a:lnTo>
                  <a:pt x="0" y="514350"/>
                </a:lnTo>
                <a:lnTo>
                  <a:pt x="0" y="0"/>
                </a:lnTo>
                <a:close/>
              </a:path>
            </a:pathLst>
          </a:custGeom>
          <a:blipFill rotWithShape="1">
            <a:blip r:embed="rId9">
              <a:alphaModFix/>
            </a:blip>
            <a:stretch>
              <a:fillRect b="0" l="0" r="0" t="0"/>
            </a:stretch>
          </a:blipFill>
          <a:ln>
            <a:noFill/>
          </a:ln>
        </p:spPr>
      </p:sp>
      <p:grpSp>
        <p:nvGrpSpPr>
          <p:cNvPr id="195" name="Google Shape;195;p22"/>
          <p:cNvGrpSpPr/>
          <p:nvPr/>
        </p:nvGrpSpPr>
        <p:grpSpPr>
          <a:xfrm>
            <a:off x="2878200" y="6148388"/>
            <a:ext cx="12531600" cy="1190813"/>
            <a:chOff x="0" y="-57150"/>
            <a:chExt cx="16708800" cy="1587750"/>
          </a:xfrm>
        </p:grpSpPr>
        <p:sp>
          <p:nvSpPr>
            <p:cNvPr id="196" name="Google Shape;196;p22"/>
            <p:cNvSpPr/>
            <p:nvPr/>
          </p:nvSpPr>
          <p:spPr>
            <a:xfrm>
              <a:off x="0" y="0"/>
              <a:ext cx="16708800" cy="1530600"/>
            </a:xfrm>
            <a:custGeom>
              <a:rect b="b" l="l" r="r" t="t"/>
              <a:pathLst>
                <a:path extrusionOk="0" h="1530600" w="16708800">
                  <a:moveTo>
                    <a:pt x="0" y="0"/>
                  </a:moveTo>
                  <a:lnTo>
                    <a:pt x="16708800" y="0"/>
                  </a:lnTo>
                  <a:lnTo>
                    <a:pt x="16708800" y="1530600"/>
                  </a:lnTo>
                  <a:lnTo>
                    <a:pt x="0" y="1530600"/>
                  </a:lnTo>
                  <a:close/>
                </a:path>
              </a:pathLst>
            </a:custGeom>
            <a:solidFill>
              <a:srgbClr val="000000">
                <a:alpha val="0"/>
              </a:srgbClr>
            </a:solidFill>
            <a:ln>
              <a:noFill/>
            </a:ln>
          </p:spPr>
        </p:sp>
        <p:sp>
          <p:nvSpPr>
            <p:cNvPr id="197" name="Google Shape;197;p22"/>
            <p:cNvSpPr txBox="1"/>
            <p:nvPr/>
          </p:nvSpPr>
          <p:spPr>
            <a:xfrm>
              <a:off x="0" y="-57150"/>
              <a:ext cx="16708800" cy="1587750"/>
            </a:xfrm>
            <a:prstGeom prst="rect">
              <a:avLst/>
            </a:prstGeom>
            <a:noFill/>
            <a:ln>
              <a:noFill/>
            </a:ln>
          </p:spPr>
          <p:txBody>
            <a:bodyPr anchorCtr="0" anchor="t" bIns="0" lIns="0" spcFirstLastPara="1" rIns="0" wrap="square" tIns="0">
              <a:noAutofit/>
            </a:bodyPr>
            <a:lstStyle/>
            <a:p>
              <a:pPr indent="0" lvl="0" marL="0" marR="0" rtl="0" algn="ctr">
                <a:lnSpc>
                  <a:spcPct val="128399"/>
                </a:lnSpc>
                <a:spcBef>
                  <a:spcPts val="0"/>
                </a:spcBef>
                <a:spcAft>
                  <a:spcPts val="0"/>
                </a:spcAft>
                <a:buClr>
                  <a:srgbClr val="000000"/>
                </a:buClr>
                <a:buSzPts val="2250"/>
                <a:buFont typeface="Arial"/>
                <a:buNone/>
              </a:pPr>
              <a:r>
                <a:rPr b="0" i="0" lang="en-US" sz="2250" u="none" cap="none" strike="noStrike">
                  <a:solidFill>
                    <a:srgbClr val="000000"/>
                  </a:solidFill>
                  <a:latin typeface="Arial"/>
                  <a:ea typeface="Arial"/>
                  <a:cs typeface="Arial"/>
                  <a:sym typeface="Arial"/>
                </a:rPr>
                <a:t>PROJECT CODE: </a:t>
              </a:r>
              <a:r>
                <a:rPr b="1" i="0" lang="en-US" sz="2250" u="none" cap="none" strike="noStrike">
                  <a:solidFill>
                    <a:srgbClr val="000000"/>
                  </a:solidFill>
                  <a:latin typeface="Arial"/>
                  <a:ea typeface="Arial"/>
                  <a:cs typeface="Arial"/>
                  <a:sym typeface="Arial"/>
                </a:rPr>
                <a:t>01147083-POWERINGCITIZENS-CERV-2023-CITIZENS-CIV</a:t>
              </a:r>
              <a:endParaRPr b="0" i="0" sz="1400" u="none" cap="none" strike="noStrike">
                <a:solidFill>
                  <a:srgbClr val="000000"/>
                </a:solidFill>
                <a:latin typeface="Arial"/>
                <a:ea typeface="Arial"/>
                <a:cs typeface="Arial"/>
                <a:sym typeface="Arial"/>
              </a:endParaRPr>
            </a:p>
            <a:p>
              <a:pPr indent="0" lvl="0" marL="0" marR="0" rtl="0" algn="ctr">
                <a:lnSpc>
                  <a:spcPct val="128399"/>
                </a:lnSpc>
                <a:spcBef>
                  <a:spcPts val="0"/>
                </a:spcBef>
                <a:spcAft>
                  <a:spcPts val="0"/>
                </a:spcAft>
                <a:buClr>
                  <a:srgbClr val="000000"/>
                </a:buClr>
                <a:buSzPts val="2250"/>
                <a:buFont typeface="Arial"/>
                <a:buNone/>
              </a:pPr>
              <a:r>
                <a:rPr b="0" i="0" lang="en-US" sz="2250" u="none" cap="none" strike="noStrike">
                  <a:solidFill>
                    <a:srgbClr val="000000"/>
                  </a:solidFill>
                  <a:latin typeface="Arial"/>
                  <a:ea typeface="Arial"/>
                  <a:cs typeface="Arial"/>
                  <a:sym typeface="Arial"/>
                </a:rPr>
                <a:t>DURATION:</a:t>
              </a:r>
              <a:r>
                <a:rPr b="0" i="0" lang="en-US" sz="2250" u="none" cap="none" strike="noStrike">
                  <a:solidFill>
                    <a:srgbClr val="1A1918"/>
                  </a:solidFill>
                  <a:latin typeface="Arial"/>
                  <a:ea typeface="Arial"/>
                  <a:cs typeface="Arial"/>
                  <a:sym typeface="Arial"/>
                </a:rPr>
                <a:t> </a:t>
              </a:r>
              <a:r>
                <a:rPr b="1" i="0" lang="en-US" sz="2250" u="none" cap="none" strike="noStrike">
                  <a:solidFill>
                    <a:srgbClr val="000000"/>
                  </a:solidFill>
                  <a:latin typeface="Arial"/>
                  <a:ea typeface="Arial"/>
                  <a:cs typeface="Arial"/>
                  <a:sym typeface="Arial"/>
                </a:rPr>
                <a:t>01/06/2024 to 30/05/2026</a:t>
              </a:r>
              <a:endParaRPr b="0" i="0" sz="1400" u="none" cap="none" strike="noStrike">
                <a:solidFill>
                  <a:srgbClr val="000000"/>
                </a:solidFill>
                <a:latin typeface="Arial"/>
                <a:ea typeface="Arial"/>
                <a:cs typeface="Arial"/>
                <a:sym typeface="Arial"/>
              </a:endParaRPr>
            </a:p>
          </p:txBody>
        </p:sp>
      </p:grpSp>
      <p:sp>
        <p:nvSpPr>
          <p:cNvPr id="198" name="Google Shape;198;p22"/>
          <p:cNvSpPr/>
          <p:nvPr/>
        </p:nvSpPr>
        <p:spPr>
          <a:xfrm>
            <a:off x="7771912" y="598312"/>
            <a:ext cx="2744175" cy="2744175"/>
          </a:xfrm>
          <a:custGeom>
            <a:rect b="b" l="l" r="r" t="t"/>
            <a:pathLst>
              <a:path extrusionOk="0" h="2744175" w="2744175">
                <a:moveTo>
                  <a:pt x="0" y="0"/>
                </a:moveTo>
                <a:lnTo>
                  <a:pt x="2744175" y="0"/>
                </a:lnTo>
                <a:lnTo>
                  <a:pt x="2744175" y="2744176"/>
                </a:lnTo>
                <a:lnTo>
                  <a:pt x="0" y="2744176"/>
                </a:lnTo>
                <a:lnTo>
                  <a:pt x="0" y="0"/>
                </a:lnTo>
                <a:close/>
              </a:path>
            </a:pathLst>
          </a:custGeom>
          <a:blipFill rotWithShape="1">
            <a:blip r:embed="rId10">
              <a:alphaModFix/>
            </a:blip>
            <a:stretch>
              <a:fillRect b="0" l="0" r="0" t="0"/>
            </a:stretch>
          </a:blipFill>
          <a:ln>
            <a:noFill/>
          </a:ln>
        </p:spPr>
      </p:sp>
      <p:grpSp>
        <p:nvGrpSpPr>
          <p:cNvPr id="199" name="Google Shape;199;p22"/>
          <p:cNvGrpSpPr/>
          <p:nvPr/>
        </p:nvGrpSpPr>
        <p:grpSpPr>
          <a:xfrm>
            <a:off x="1249407" y="3806250"/>
            <a:ext cx="15789150" cy="1556550"/>
            <a:chOff x="0" y="-228600"/>
            <a:chExt cx="21052200" cy="2075400"/>
          </a:xfrm>
        </p:grpSpPr>
        <p:sp>
          <p:nvSpPr>
            <p:cNvPr id="200" name="Google Shape;200;p22"/>
            <p:cNvSpPr/>
            <p:nvPr/>
          </p:nvSpPr>
          <p:spPr>
            <a:xfrm>
              <a:off x="0" y="0"/>
              <a:ext cx="21052200" cy="1846800"/>
            </a:xfrm>
            <a:custGeom>
              <a:rect b="b" l="l" r="r" t="t"/>
              <a:pathLst>
                <a:path extrusionOk="0" h="1846800" w="21052200">
                  <a:moveTo>
                    <a:pt x="0" y="0"/>
                  </a:moveTo>
                  <a:lnTo>
                    <a:pt x="21052200" y="0"/>
                  </a:lnTo>
                  <a:lnTo>
                    <a:pt x="21052200" y="1846800"/>
                  </a:lnTo>
                  <a:lnTo>
                    <a:pt x="0" y="1846800"/>
                  </a:lnTo>
                  <a:close/>
                </a:path>
              </a:pathLst>
            </a:custGeom>
            <a:solidFill>
              <a:srgbClr val="000000">
                <a:alpha val="0"/>
              </a:srgbClr>
            </a:solidFill>
            <a:ln>
              <a:noFill/>
            </a:ln>
          </p:spPr>
        </p:sp>
        <p:sp>
          <p:nvSpPr>
            <p:cNvPr id="201" name="Google Shape;201;p22"/>
            <p:cNvSpPr txBox="1"/>
            <p:nvPr/>
          </p:nvSpPr>
          <p:spPr>
            <a:xfrm>
              <a:off x="0" y="-228600"/>
              <a:ext cx="21052200" cy="2075400"/>
            </a:xfrm>
            <a:prstGeom prst="rect">
              <a:avLst/>
            </a:prstGeom>
            <a:noFill/>
            <a:ln>
              <a:noFill/>
            </a:ln>
          </p:spPr>
          <p:txBody>
            <a:bodyPr anchorCtr="0" anchor="t" bIns="0" lIns="0" spcFirstLastPara="1" rIns="0" wrap="square" tIns="0">
              <a:noAutofit/>
            </a:bodyPr>
            <a:lstStyle/>
            <a:p>
              <a:pPr indent="0" lvl="0" marL="0" marR="0" rtl="0" algn="ctr">
                <a:lnSpc>
                  <a:spcPct val="128395"/>
                </a:lnSpc>
                <a:spcBef>
                  <a:spcPts val="0"/>
                </a:spcBef>
                <a:spcAft>
                  <a:spcPts val="0"/>
                </a:spcAft>
                <a:buClr>
                  <a:srgbClr val="000000"/>
                </a:buClr>
                <a:buSzPts val="8100"/>
                <a:buFont typeface="Arial"/>
                <a:buNone/>
              </a:pPr>
              <a:r>
                <a:rPr b="1" i="0" lang="en-US" sz="8100" u="none" cap="none" strike="noStrike">
                  <a:solidFill>
                    <a:srgbClr val="0E3B44"/>
                  </a:solidFill>
                  <a:latin typeface="Arial"/>
                  <a:ea typeface="Arial"/>
                  <a:cs typeface="Arial"/>
                  <a:sym typeface="Arial"/>
                </a:rPr>
                <a:t>Thank You</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cp:coreProperties>
</file>